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4002"/>
            <a:ext cx="7772400" cy="3618709"/>
          </a:xfrm>
        </p:spPr>
        <p:txBody>
          <a:bodyPr>
            <a:normAutofit/>
          </a:bodyPr>
          <a:lstStyle/>
          <a:p>
            <a:r>
              <a:rPr lang="en-US" dirty="0" smtClean="0"/>
              <a:t>1099 </a:t>
            </a:r>
            <a:r>
              <a:rPr lang="en-US" dirty="0"/>
              <a:t> </a:t>
            </a:r>
            <a:r>
              <a:rPr lang="en-US" dirty="0" smtClean="0"/>
              <a:t>(Independent Contractor)</a:t>
            </a:r>
            <a:br>
              <a:rPr lang="en-US" dirty="0" smtClean="0"/>
            </a:br>
            <a:r>
              <a:rPr lang="en-US" dirty="0" err="1" smtClean="0"/>
              <a:t>vs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W2 (Employee)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11028"/>
            <a:ext cx="6400800" cy="1752600"/>
          </a:xfrm>
        </p:spPr>
        <p:txBody>
          <a:bodyPr/>
          <a:lstStyle/>
          <a:p>
            <a:r>
              <a:rPr lang="en-US" dirty="0" smtClean="0"/>
              <a:t>What you need to know</a:t>
            </a:r>
          </a:p>
          <a:p>
            <a:r>
              <a:rPr lang="en-US" dirty="0" smtClean="0"/>
              <a:t>(This is a big deal)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46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Cheapest  for 35 year old </a:t>
            </a:r>
          </a:p>
          <a:p>
            <a:pPr lvl="1"/>
            <a:r>
              <a:rPr lang="en-US" dirty="0" smtClean="0"/>
              <a:t>$200/month </a:t>
            </a:r>
          </a:p>
          <a:p>
            <a:pPr lvl="1"/>
            <a:r>
              <a:rPr lang="en-US" dirty="0" smtClean="0"/>
              <a:t>Catastrophic plan</a:t>
            </a:r>
          </a:p>
          <a:p>
            <a:r>
              <a:rPr lang="en-US" dirty="0" smtClean="0"/>
              <a:t>Most expensive </a:t>
            </a:r>
          </a:p>
          <a:p>
            <a:pPr lvl="1"/>
            <a:r>
              <a:rPr lang="en-US" dirty="0" smtClean="0"/>
              <a:t>$700/month</a:t>
            </a:r>
          </a:p>
          <a:p>
            <a:r>
              <a:rPr lang="en-US" dirty="0" smtClean="0"/>
              <a:t>I would recommend if you are healthy, get a high deductible, HSA eligible plan</a:t>
            </a:r>
          </a:p>
          <a:p>
            <a:pPr lvl="1"/>
            <a:r>
              <a:rPr lang="en-US" dirty="0" smtClean="0"/>
              <a:t>Allows another $3,350 ($6,750 for family) of deductible expense 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7555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 way more</a:t>
            </a:r>
          </a:p>
          <a:p>
            <a:r>
              <a:rPr lang="en-US" dirty="0" smtClean="0"/>
              <a:t>A friend of mine pays $1750 per month premium with co-pays for a completely healthy family</a:t>
            </a:r>
          </a:p>
          <a:p>
            <a:r>
              <a:rPr lang="en-US" dirty="0" smtClean="0"/>
              <a:t>Do you all know with what a premium, deductible and co-pay mean?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605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Short-term </a:t>
            </a:r>
          </a:p>
          <a:p>
            <a:pPr lvl="1"/>
            <a:r>
              <a:rPr lang="en-US" dirty="0" smtClean="0"/>
              <a:t>Don’t buy it</a:t>
            </a:r>
          </a:p>
          <a:p>
            <a:pPr lvl="1"/>
            <a:r>
              <a:rPr lang="en-US" dirty="0" smtClean="0"/>
              <a:t>Add up all your expenses for the year and put 6 months in money market account</a:t>
            </a:r>
          </a:p>
          <a:p>
            <a:pPr lvl="1"/>
            <a:r>
              <a:rPr lang="en-US" dirty="0" err="1" smtClean="0"/>
              <a:t>CapitalOne</a:t>
            </a:r>
            <a:r>
              <a:rPr lang="en-US" dirty="0" smtClean="0"/>
              <a:t> 360 = 1.85% APR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700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MCES</a:t>
            </a:r>
          </a:p>
          <a:p>
            <a:pPr lvl="1"/>
            <a:r>
              <a:rPr lang="en-US" dirty="0" smtClean="0"/>
              <a:t>$5,000 group</a:t>
            </a:r>
          </a:p>
          <a:p>
            <a:pPr lvl="1"/>
            <a:r>
              <a:rPr lang="en-US" dirty="0" smtClean="0"/>
              <a:t>I don’t have that when I leave the group</a:t>
            </a:r>
          </a:p>
          <a:p>
            <a:r>
              <a:rPr lang="en-US" dirty="0" smtClean="0"/>
              <a:t>Personal </a:t>
            </a:r>
          </a:p>
          <a:p>
            <a:pPr lvl="2"/>
            <a:r>
              <a:rPr lang="en-US" dirty="0" smtClean="0"/>
              <a:t>$9,000 per month ($</a:t>
            </a:r>
            <a:r>
              <a:rPr lang="en-US" dirty="0"/>
              <a:t>435) </a:t>
            </a:r>
            <a:endParaRPr lang="en-US" dirty="0" smtClean="0"/>
          </a:p>
          <a:p>
            <a:pPr lvl="2"/>
            <a:r>
              <a:rPr lang="en-US" dirty="0" smtClean="0"/>
              <a:t>Completely Portable </a:t>
            </a:r>
            <a:r>
              <a:rPr lang="mr-IN" dirty="0" smtClean="0"/>
              <a:t>–</a:t>
            </a:r>
            <a:r>
              <a:rPr lang="en-US" dirty="0" smtClean="0"/>
              <a:t> stays with me wherever I go</a:t>
            </a:r>
          </a:p>
          <a:p>
            <a:r>
              <a:rPr lang="en-US" dirty="0" smtClean="0"/>
              <a:t>Plan on spending +/- $1000 per month on disability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306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Whether 1099 or W2 only get term life insurance</a:t>
            </a:r>
          </a:p>
          <a:p>
            <a:r>
              <a:rPr lang="en-US" dirty="0" smtClean="0"/>
              <a:t>“GET IT NOW” Amy Lee, MD</a:t>
            </a:r>
          </a:p>
          <a:p>
            <a:r>
              <a:rPr lang="en-US" dirty="0" smtClean="0"/>
              <a:t>$2 million/20 year term = $600/year</a:t>
            </a:r>
          </a:p>
          <a:p>
            <a:r>
              <a:rPr lang="en-US" dirty="0" smtClean="0"/>
              <a:t>Put it in irrevocable trust before signing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620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1099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deductions (need to maximize these)</a:t>
            </a:r>
          </a:p>
          <a:p>
            <a:pPr lvl="1"/>
            <a:r>
              <a:rPr lang="en-US" dirty="0" smtClean="0"/>
              <a:t>Need to be diligent in record keeping</a:t>
            </a:r>
          </a:p>
          <a:p>
            <a:r>
              <a:rPr lang="en-US" dirty="0" smtClean="0"/>
              <a:t>Get credit cards in business name = more free points</a:t>
            </a:r>
          </a:p>
          <a:p>
            <a:r>
              <a:rPr lang="en-US" dirty="0" smtClean="0"/>
              <a:t>Hourly rate is more likely to be negotiable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844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Home office </a:t>
            </a:r>
          </a:p>
          <a:p>
            <a:pPr lvl="1"/>
            <a:r>
              <a:rPr lang="en-US" dirty="0" smtClean="0"/>
              <a:t>% off space used (e.g. 10%) </a:t>
            </a:r>
          </a:p>
          <a:p>
            <a:pPr lvl="1"/>
            <a:r>
              <a:rPr lang="en-US" dirty="0" smtClean="0"/>
              <a:t>% of utilities</a:t>
            </a:r>
          </a:p>
          <a:p>
            <a:r>
              <a:rPr lang="en-US" dirty="0" smtClean="0"/>
              <a:t>Phone </a:t>
            </a:r>
          </a:p>
          <a:p>
            <a:pPr lvl="1"/>
            <a:r>
              <a:rPr lang="en-US" dirty="0" smtClean="0"/>
              <a:t>% of calls </a:t>
            </a:r>
            <a:r>
              <a:rPr lang="mr-IN" dirty="0" smtClean="0"/>
              <a:t>–</a:t>
            </a:r>
            <a:r>
              <a:rPr lang="en-US" dirty="0" smtClean="0"/>
              <a:t> need detailed records </a:t>
            </a:r>
          </a:p>
          <a:p>
            <a:r>
              <a:rPr lang="en-US" dirty="0" smtClean="0"/>
              <a:t>Unreimbursed Travel </a:t>
            </a:r>
          </a:p>
          <a:p>
            <a:pPr lvl="1"/>
            <a:r>
              <a:rPr lang="en-US" dirty="0" smtClean="0"/>
              <a:t>54.5 cents per mile </a:t>
            </a:r>
          </a:p>
          <a:p>
            <a:pPr lvl="1"/>
            <a:r>
              <a:rPr lang="en-US" dirty="0" smtClean="0"/>
              <a:t>Parking</a:t>
            </a:r>
          </a:p>
          <a:p>
            <a:pPr lvl="1"/>
            <a:r>
              <a:rPr lang="en-US" dirty="0" smtClean="0"/>
              <a:t>Flights</a:t>
            </a:r>
          </a:p>
          <a:p>
            <a:r>
              <a:rPr lang="en-US" dirty="0" smtClean="0"/>
              <a:t>50% of business meals (not lunch)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42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Licensing, CME, dues</a:t>
            </a:r>
          </a:p>
          <a:p>
            <a:r>
              <a:rPr lang="en-US" dirty="0" smtClean="0"/>
              <a:t>Postage</a:t>
            </a:r>
          </a:p>
          <a:p>
            <a:r>
              <a:rPr lang="en-US" dirty="0"/>
              <a:t>Equipment</a:t>
            </a:r>
            <a:endParaRPr lang="en-US" dirty="0" smtClean="0"/>
          </a:p>
          <a:p>
            <a:pPr lvl="1"/>
            <a:r>
              <a:rPr lang="en-US" dirty="0" smtClean="0"/>
              <a:t>Shoes, scrubs, stethoscopes, pens</a:t>
            </a:r>
          </a:p>
          <a:p>
            <a:pPr lvl="1"/>
            <a:r>
              <a:rPr lang="en-US" dirty="0" smtClean="0"/>
              <a:t>Computer (must be for business use or %)</a:t>
            </a:r>
          </a:p>
          <a:p>
            <a:pPr lvl="1"/>
            <a:r>
              <a:rPr lang="en-US" dirty="0" smtClean="0"/>
              <a:t>Printer, toner,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90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Flexibility of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very flexible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36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3577"/>
            <a:ext cx="8229600" cy="1143000"/>
          </a:xfrm>
        </p:spPr>
        <p:txBody>
          <a:bodyPr/>
          <a:lstStyle/>
          <a:p>
            <a:r>
              <a:rPr lang="en-US" dirty="0" smtClean="0"/>
              <a:t>Hourly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9502"/>
            <a:ext cx="8229600" cy="54219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Negotiable</a:t>
            </a:r>
          </a:p>
          <a:p>
            <a:pPr lvl="1"/>
            <a:r>
              <a:rPr lang="en-US" dirty="0" smtClean="0"/>
              <a:t>Going rate in Michigan ~ $200 per hour</a:t>
            </a:r>
          </a:p>
          <a:p>
            <a:pPr lvl="1"/>
            <a:r>
              <a:rPr lang="en-US" dirty="0" smtClean="0"/>
              <a:t>Range $180-$300 per hour</a:t>
            </a:r>
          </a:p>
          <a:p>
            <a:r>
              <a:rPr lang="en-US" dirty="0" smtClean="0"/>
              <a:t>For example </a:t>
            </a:r>
          </a:p>
          <a:p>
            <a:pPr lvl="1"/>
            <a:r>
              <a:rPr lang="en-US" dirty="0" smtClean="0"/>
              <a:t>2 years ago I was on vacation and they wanted me to work a shift and it was my only day off</a:t>
            </a:r>
          </a:p>
          <a:p>
            <a:pPr lvl="1"/>
            <a:r>
              <a:rPr lang="en-US" dirty="0" smtClean="0"/>
              <a:t>Normally $180 per hour, I asked for $300 and they said no.</a:t>
            </a:r>
          </a:p>
          <a:p>
            <a:pPr lvl="1"/>
            <a:r>
              <a:rPr lang="en-US" dirty="0" smtClean="0"/>
              <a:t>2 days later, they still needed help and offered my $300, I said no and said my rate now is $400</a:t>
            </a:r>
          </a:p>
          <a:p>
            <a:pPr lvl="1"/>
            <a:r>
              <a:rPr lang="en-US" dirty="0" smtClean="0"/>
              <a:t>I was paid $4800 for a single 12 hour shift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474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These next slides are the most important thing for you to understand if you are an independent contractor.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They can RUIN your life’s work if you get this wrong. 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5400" dirty="0" smtClean="0"/>
              <a:t>Please pay attention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993299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get W2 benefits through MCES</a:t>
            </a:r>
          </a:p>
          <a:p>
            <a:r>
              <a:rPr lang="en-US" dirty="0" smtClean="0"/>
              <a:t>I take advantage of 1099 benefits as well</a:t>
            </a:r>
          </a:p>
          <a:p>
            <a:r>
              <a:rPr lang="en-US" dirty="0" smtClean="0"/>
              <a:t>I get a SEP-IRA as well </a:t>
            </a:r>
          </a:p>
          <a:p>
            <a:r>
              <a:rPr lang="en-US" dirty="0" smtClean="0"/>
              <a:t>Employee Max 401 k ($53,000)</a:t>
            </a:r>
          </a:p>
          <a:p>
            <a:r>
              <a:rPr lang="en-US" dirty="0" smtClean="0"/>
              <a:t>Roth IRA ($11,000)</a:t>
            </a:r>
          </a:p>
          <a:p>
            <a:r>
              <a:rPr lang="en-US" dirty="0" smtClean="0"/>
              <a:t>SEP-IRA (~$20,000 in 2017, much less in 2018)</a:t>
            </a:r>
          </a:p>
          <a:p>
            <a:r>
              <a:rPr lang="en-US" dirty="0" smtClean="0"/>
              <a:t>2017 My wife and I saved around $84,000 PRETAX</a:t>
            </a:r>
          </a:p>
        </p:txBody>
      </p:sp>
    </p:spTree>
    <p:extLst>
      <p:ext uri="{BB962C8B-B14F-4D97-AF65-F5344CB8AC3E}">
        <p14:creationId xmlns:p14="http://schemas.microsoft.com/office/powerpoint/2010/main" val="3220453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I do a 1099 or W2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job and lifestyle you want</a:t>
            </a:r>
          </a:p>
          <a:p>
            <a:r>
              <a:rPr lang="en-US" dirty="0" smtClean="0"/>
              <a:t>If you are disciplined and take the time to shop around for insurance, </a:t>
            </a:r>
            <a:r>
              <a:rPr lang="en-US" dirty="0" err="1" smtClean="0"/>
              <a:t>etc</a:t>
            </a:r>
            <a:r>
              <a:rPr lang="mr-IN" dirty="0" smtClean="0"/>
              <a:t>…</a:t>
            </a:r>
            <a:r>
              <a:rPr lang="en-US" dirty="0" smtClean="0"/>
              <a:t>. Oftentimes 1099 you will come out ahead</a:t>
            </a:r>
          </a:p>
          <a:p>
            <a:r>
              <a:rPr lang="en-US" dirty="0" smtClean="0"/>
              <a:t>You all should have accountant</a:t>
            </a:r>
          </a:p>
          <a:p>
            <a:r>
              <a:rPr lang="en-US" dirty="0" smtClean="0"/>
              <a:t>If 1099 only, get a financial planner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548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investing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04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Buy a house</a:t>
            </a:r>
          </a:p>
          <a:p>
            <a:pPr lvl="1"/>
            <a:r>
              <a:rPr lang="en-US" dirty="0" smtClean="0"/>
              <a:t>You are literally throwing money away</a:t>
            </a:r>
          </a:p>
          <a:p>
            <a:pPr lvl="2"/>
            <a:r>
              <a:rPr lang="en-US" dirty="0" smtClean="0"/>
              <a:t>If you want to talk about it more, let me know. </a:t>
            </a:r>
          </a:p>
          <a:p>
            <a:pPr lvl="2"/>
            <a:r>
              <a:rPr lang="en-US" dirty="0" smtClean="0"/>
              <a:t>Very easy to do with $0 and closing costs</a:t>
            </a:r>
          </a:p>
          <a:p>
            <a:r>
              <a:rPr lang="en-US" dirty="0" smtClean="0"/>
              <a:t>Defer as much tax free income as you can</a:t>
            </a:r>
          </a:p>
          <a:p>
            <a:pPr lvl="1"/>
            <a:r>
              <a:rPr lang="en-US" dirty="0" smtClean="0"/>
              <a:t>THIS IS FREE MONEY</a:t>
            </a:r>
          </a:p>
          <a:p>
            <a:r>
              <a:rPr lang="en-US" dirty="0" smtClean="0"/>
              <a:t>Keep 3 to 6 months cash on hand</a:t>
            </a:r>
          </a:p>
          <a:p>
            <a:r>
              <a:rPr lang="en-US" dirty="0" smtClean="0"/>
              <a:t>Pay down your debt early </a:t>
            </a:r>
            <a:r>
              <a:rPr lang="mr-IN" dirty="0" smtClean="0"/>
              <a:t>–</a:t>
            </a:r>
            <a:r>
              <a:rPr lang="en-US" dirty="0" smtClean="0"/>
              <a:t> high interest &gt; low interest</a:t>
            </a:r>
          </a:p>
          <a:p>
            <a:pPr lvl="1"/>
            <a:r>
              <a:rPr lang="en-US" dirty="0" smtClean="0"/>
              <a:t>My personal opinion varies from the “smart thing to do’ </a:t>
            </a:r>
            <a:r>
              <a:rPr lang="mr-IN" dirty="0" smtClean="0"/>
              <a:t>…</a:t>
            </a:r>
            <a:r>
              <a:rPr lang="en-US" dirty="0" smtClean="0"/>
              <a:t> I want to be debt free</a:t>
            </a:r>
          </a:p>
          <a:p>
            <a:r>
              <a:rPr lang="en-US" dirty="0" smtClean="0"/>
              <a:t>Then open brokerage 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52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0580"/>
          </a:xfrm>
        </p:spPr>
        <p:txBody>
          <a:bodyPr>
            <a:normAutofit/>
          </a:bodyPr>
          <a:lstStyle/>
          <a:p>
            <a:r>
              <a:rPr lang="en-US" dirty="0" smtClean="0"/>
              <a:t>No right or wrong answer</a:t>
            </a:r>
          </a:p>
          <a:p>
            <a:r>
              <a:rPr lang="en-US" dirty="0" smtClean="0"/>
              <a:t>Find what works for you</a:t>
            </a:r>
          </a:p>
          <a:p>
            <a:r>
              <a:rPr lang="en-US" dirty="0" smtClean="0"/>
              <a:t>Your job, income and investments should be aligned with your long term goals</a:t>
            </a:r>
          </a:p>
          <a:p>
            <a:r>
              <a:rPr lang="en-US" dirty="0" smtClean="0"/>
              <a:t>If you are blessed enough to have a life partner and/or family to share this with </a:t>
            </a:r>
            <a:r>
              <a:rPr lang="mr-IN" dirty="0" smtClean="0"/>
              <a:t>–</a:t>
            </a:r>
            <a:r>
              <a:rPr lang="en-US" dirty="0" smtClean="0"/>
              <a:t> make sure that you are on same page</a:t>
            </a:r>
          </a:p>
          <a:p>
            <a:r>
              <a:rPr lang="en-US" dirty="0" smtClean="0"/>
              <a:t>Never, ever outlive your means </a:t>
            </a:r>
            <a:r>
              <a:rPr lang="mr-IN" dirty="0" smtClean="0"/>
              <a:t>–</a:t>
            </a:r>
            <a:r>
              <a:rPr lang="en-US" dirty="0" smtClean="0"/>
              <a:t> then you work to pay bills, not show up to your calling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08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FICA</a:t>
            </a:r>
            <a:br>
              <a:rPr lang="en-US" dirty="0" smtClean="0"/>
            </a:br>
            <a:r>
              <a:rPr lang="en-US" dirty="0"/>
              <a:t>Federal Insurance Contributions Act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FICA tax is typically 7.65% of earnings up to $127,200 (2017 figure). Employees pay 6.2% of their earnings for Social Security retirement benefits and their employer pays 6.2% for a total of 12.4% of a worker's income. An additional 1.45% tax is also collected to fund Medicare benefits and this, too, is matched by employers.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0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4668"/>
            <a:ext cx="4259683" cy="3640300"/>
          </a:xfrm>
        </p:spPr>
        <p:txBody>
          <a:bodyPr numCol="1"/>
          <a:lstStyle/>
          <a:p>
            <a:pPr marL="0" indent="0">
              <a:buNone/>
            </a:pPr>
            <a:r>
              <a:rPr lang="en-US" dirty="0" smtClean="0"/>
              <a:t>W2 (7.65%)</a:t>
            </a:r>
          </a:p>
          <a:p>
            <a:pPr>
              <a:buFontTx/>
              <a:buChar char="-"/>
            </a:pPr>
            <a:r>
              <a:rPr lang="en-US" dirty="0" smtClean="0"/>
              <a:t>Employer pays ½ of your FICA</a:t>
            </a:r>
          </a:p>
          <a:p>
            <a:pPr>
              <a:buFontTx/>
              <a:buChar char="-"/>
            </a:pPr>
            <a:r>
              <a:rPr lang="en-US" dirty="0" smtClean="0"/>
              <a:t>Monthly withholding</a:t>
            </a:r>
          </a:p>
          <a:p>
            <a:pPr>
              <a:buFontTx/>
              <a:buChar char="-"/>
            </a:pPr>
            <a:r>
              <a:rPr lang="en-US" dirty="0" smtClean="0"/>
              <a:t>Square up end of year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11688" y="1176929"/>
            <a:ext cx="4132312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1099 (15.3%)</a:t>
            </a:r>
          </a:p>
          <a:p>
            <a:pPr marL="285750" indent="-285750">
              <a:buFontTx/>
              <a:buChar char="-"/>
            </a:pPr>
            <a:r>
              <a:rPr lang="en-US" sz="3200" dirty="0" smtClean="0"/>
              <a:t>You pay ALL OF FICA</a:t>
            </a:r>
            <a:endParaRPr lang="en-US" sz="3200" dirty="0"/>
          </a:p>
          <a:p>
            <a:pPr marL="285750" indent="-285750">
              <a:buFontTx/>
              <a:buChar char="-"/>
            </a:pPr>
            <a:r>
              <a:rPr lang="en-US" sz="3200" dirty="0" smtClean="0"/>
              <a:t>You pay quarterly taxes </a:t>
            </a:r>
          </a:p>
          <a:p>
            <a:pPr marL="285750" indent="-285750">
              <a:buFontTx/>
              <a:buChar char="-"/>
            </a:pPr>
            <a:r>
              <a:rPr lang="en-US" sz="3200" dirty="0" smtClean="0"/>
              <a:t>Penalty if you get it wrong</a:t>
            </a:r>
          </a:p>
          <a:p>
            <a:pPr marL="285750" indent="-285750">
              <a:buFontTx/>
              <a:buChar char="-"/>
            </a:pPr>
            <a:r>
              <a:rPr lang="en-US" sz="3200" dirty="0" smtClean="0"/>
              <a:t>You can deduct employee portion (get an accountant)</a:t>
            </a:r>
          </a:p>
          <a:p>
            <a:pPr marL="285750" indent="-285750">
              <a:buFontTx/>
              <a:buChar char="-"/>
            </a:pP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009020"/>
            <a:ext cx="8478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/>
              <a:t>Just</a:t>
            </a:r>
            <a:r>
              <a:rPr lang="en-US" sz="4000" dirty="0" smtClean="0"/>
              <a:t> FICA $300,000 </a:t>
            </a:r>
            <a:r>
              <a:rPr lang="en-US" sz="4000" dirty="0"/>
              <a:t>x</a:t>
            </a:r>
            <a:r>
              <a:rPr lang="en-US" sz="4000" dirty="0" smtClean="0"/>
              <a:t> 7.65% = $22,950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97305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Defer as much PRE-TAX INCOME AS POSSIBLE</a:t>
            </a:r>
          </a:p>
          <a:p>
            <a:pPr lvl="1"/>
            <a:r>
              <a:rPr lang="en-US" dirty="0" smtClean="0"/>
              <a:t>No taxes now (grows tax free), but taxes when you take it out</a:t>
            </a:r>
          </a:p>
          <a:p>
            <a:r>
              <a:rPr lang="en-US" dirty="0" smtClean="0"/>
              <a:t>$300,000 </a:t>
            </a:r>
            <a:r>
              <a:rPr lang="mr-IN" dirty="0" smtClean="0"/>
              <a:t>–</a:t>
            </a:r>
            <a:r>
              <a:rPr lang="en-US" dirty="0" smtClean="0"/>
              <a:t> no deferment</a:t>
            </a:r>
          </a:p>
          <a:p>
            <a:pPr lvl="1"/>
            <a:r>
              <a:rPr lang="en-US" dirty="0" smtClean="0"/>
              <a:t>Taxes are $114,000</a:t>
            </a:r>
          </a:p>
          <a:p>
            <a:r>
              <a:rPr lang="en-US" dirty="0" smtClean="0"/>
              <a:t>Taxes with 401k Max ($55,000)</a:t>
            </a:r>
          </a:p>
          <a:p>
            <a:pPr lvl="1"/>
            <a:r>
              <a:rPr lang="en-US" dirty="0" smtClean="0"/>
              <a:t>Taxes are $92,340</a:t>
            </a:r>
          </a:p>
          <a:p>
            <a:r>
              <a:rPr lang="en-US" dirty="0" smtClean="0"/>
              <a:t>Immediate $21,660 More Money </a:t>
            </a:r>
          </a:p>
          <a:p>
            <a:pPr lvl="1"/>
            <a:r>
              <a:rPr lang="en-US" dirty="0" smtClean="0"/>
              <a:t>(20% Immediate ROI)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174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Retirement W2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401k </a:t>
            </a:r>
          </a:p>
          <a:p>
            <a:pPr lvl="1"/>
            <a:r>
              <a:rPr lang="en-US" dirty="0" smtClean="0"/>
              <a:t>Employee contribution $18,500</a:t>
            </a:r>
          </a:p>
          <a:p>
            <a:pPr lvl="1"/>
            <a:r>
              <a:rPr lang="en-US" dirty="0" smtClean="0"/>
              <a:t>May have a match up to 6%</a:t>
            </a:r>
          </a:p>
          <a:p>
            <a:r>
              <a:rPr lang="en-US" dirty="0" smtClean="0"/>
              <a:t>May have pension (rare)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581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68"/>
            <a:ext cx="8229600" cy="1143000"/>
          </a:xfrm>
        </p:spPr>
        <p:txBody>
          <a:bodyPr/>
          <a:lstStyle/>
          <a:p>
            <a:r>
              <a:rPr lang="en-US" dirty="0" smtClean="0"/>
              <a:t>Retirement 1099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4668"/>
            <a:ext cx="4259683" cy="4844352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dirty="0" smtClean="0"/>
              <a:t>Solo 401k</a:t>
            </a:r>
          </a:p>
          <a:p>
            <a:pPr>
              <a:buFontTx/>
              <a:buChar char="-"/>
            </a:pPr>
            <a:r>
              <a:rPr lang="en-US" dirty="0" smtClean="0"/>
              <a:t>Max $53,000</a:t>
            </a:r>
          </a:p>
          <a:p>
            <a:pPr>
              <a:buFontTx/>
              <a:buChar char="-"/>
            </a:pPr>
            <a:r>
              <a:rPr lang="en-US" dirty="0" smtClean="0"/>
              <a:t>Can add more after age 60</a:t>
            </a:r>
          </a:p>
          <a:p>
            <a:pPr>
              <a:buFontTx/>
              <a:buChar char="-"/>
            </a:pPr>
            <a:r>
              <a:rPr lang="en-US" dirty="0" smtClean="0"/>
              <a:t>Employee contribution(18k) can be converted to ROTH</a:t>
            </a:r>
          </a:p>
          <a:p>
            <a:pPr>
              <a:buFontTx/>
              <a:buChar char="-"/>
            </a:pPr>
            <a:r>
              <a:rPr lang="en-US" dirty="0" smtClean="0"/>
              <a:t>Can borrow from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11688" y="1176929"/>
            <a:ext cx="41323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SEP-IRA</a:t>
            </a:r>
          </a:p>
          <a:p>
            <a:pPr marL="285750" indent="-285750">
              <a:buFontTx/>
              <a:buChar char="-"/>
            </a:pPr>
            <a:r>
              <a:rPr lang="en-US" sz="3200" dirty="0" smtClean="0"/>
              <a:t>25% of your net (~18.6%)</a:t>
            </a:r>
          </a:p>
          <a:p>
            <a:pPr marL="285750" indent="-285750">
              <a:buFontTx/>
              <a:buChar char="-"/>
            </a:pPr>
            <a:r>
              <a:rPr lang="en-US" sz="3200" dirty="0" smtClean="0"/>
              <a:t>Max $55,000</a:t>
            </a:r>
          </a:p>
          <a:p>
            <a:pPr marL="285750" indent="-285750">
              <a:buFontTx/>
              <a:buChar char="-"/>
            </a:pPr>
            <a:r>
              <a:rPr lang="en-US" sz="3200" dirty="0"/>
              <a:t> </a:t>
            </a:r>
            <a:r>
              <a:rPr lang="en-US" sz="3200" dirty="0" smtClean="0"/>
              <a:t>Very Easy to setup</a:t>
            </a:r>
          </a:p>
          <a:p>
            <a:pPr marL="285750" indent="-285750">
              <a:buFontTx/>
              <a:buChar char="-"/>
            </a:pPr>
            <a:r>
              <a:rPr lang="en-US" sz="3200" dirty="0" smtClean="0"/>
              <a:t>If you have normal 401k (not solo) and SEP-IRA</a:t>
            </a:r>
          </a:p>
          <a:p>
            <a:pPr marL="285750" indent="-285750">
              <a:buFontTx/>
              <a:buChar char="-"/>
            </a:pP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009020"/>
            <a:ext cx="8478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/>
              <a:t>Just</a:t>
            </a:r>
            <a:r>
              <a:rPr lang="en-US" sz="4000" dirty="0" smtClean="0"/>
              <a:t> Get a Financial Planner if 1099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76824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Roth IRA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Max contribution $5,500</a:t>
            </a:r>
          </a:p>
          <a:p>
            <a:r>
              <a:rPr lang="en-US" dirty="0" smtClean="0"/>
              <a:t>Must “Backdoor” if income is over $189,000</a:t>
            </a:r>
          </a:p>
          <a:p>
            <a:r>
              <a:rPr lang="en-US" dirty="0" smtClean="0"/>
              <a:t>Grows tax-free and comes out tax free</a:t>
            </a:r>
          </a:p>
          <a:p>
            <a:r>
              <a:rPr lang="en-US" dirty="0" smtClean="0"/>
              <a:t>Never have to withdrawal (70.5 years for IRA/401k)</a:t>
            </a:r>
          </a:p>
          <a:p>
            <a:r>
              <a:rPr lang="en-US" dirty="0" smtClean="0"/>
              <a:t>I believe you and significant other should all have one now</a:t>
            </a:r>
          </a:p>
        </p:txBody>
      </p:sp>
    </p:spTree>
    <p:extLst>
      <p:ext uri="{BB962C8B-B14F-4D97-AF65-F5344CB8AC3E}">
        <p14:creationId xmlns:p14="http://schemas.microsoft.com/office/powerpoint/2010/main" val="118524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W2 Employee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07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Health/Vision/Dental</a:t>
            </a:r>
          </a:p>
          <a:p>
            <a:r>
              <a:rPr lang="en-US" dirty="0" smtClean="0"/>
              <a:t>Disability </a:t>
            </a:r>
          </a:p>
          <a:p>
            <a:pPr lvl="1"/>
            <a:r>
              <a:rPr lang="en-US" dirty="0" smtClean="0"/>
              <a:t>NEVER BUY SHORT-TERM</a:t>
            </a:r>
          </a:p>
          <a:p>
            <a:pPr lvl="1"/>
            <a:r>
              <a:rPr lang="en-US" dirty="0" smtClean="0"/>
              <a:t>MAKE SURE PORTABLE</a:t>
            </a:r>
          </a:p>
          <a:p>
            <a:r>
              <a:rPr lang="en-US" dirty="0" smtClean="0"/>
              <a:t>Life Insurance</a:t>
            </a:r>
          </a:p>
          <a:p>
            <a:r>
              <a:rPr lang="en-US" dirty="0" smtClean="0"/>
              <a:t>Paid Vacation?</a:t>
            </a:r>
          </a:p>
          <a:p>
            <a:r>
              <a:rPr lang="en-US" dirty="0" smtClean="0"/>
              <a:t>401k match</a:t>
            </a:r>
          </a:p>
          <a:p>
            <a:r>
              <a:rPr lang="en-US" smtClean="0"/>
              <a:t>CME Allowance</a:t>
            </a:r>
            <a:endParaRPr lang="en-US" dirty="0" smtClean="0"/>
          </a:p>
          <a:p>
            <a:r>
              <a:rPr lang="en-US" dirty="0" smtClean="0"/>
              <a:t>Student loan forgiveness?</a:t>
            </a:r>
          </a:p>
          <a:p>
            <a:r>
              <a:rPr lang="en-US" dirty="0" smtClean="0"/>
              <a:t>Sign on bonus?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062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147</TotalTime>
  <Words>1096</Words>
  <Application>Microsoft Macintosh PowerPoint</Application>
  <PresentationFormat>On-screen Show (4:3)</PresentationFormat>
  <Paragraphs>160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 Black </vt:lpstr>
      <vt:lpstr>1099  (Independent Contractor) vs W2 (Employee)</vt:lpstr>
      <vt:lpstr>Taxes</vt:lpstr>
      <vt:lpstr>FICA Federal Insurance Contributions Act </vt:lpstr>
      <vt:lpstr>Taxes</vt:lpstr>
      <vt:lpstr>Retirement</vt:lpstr>
      <vt:lpstr>Retirement W2</vt:lpstr>
      <vt:lpstr>Retirement 1099</vt:lpstr>
      <vt:lpstr>Roth IRA</vt:lpstr>
      <vt:lpstr>W2 Employee Benefits</vt:lpstr>
      <vt:lpstr>Health Insurance </vt:lpstr>
      <vt:lpstr>Family Insurance</vt:lpstr>
      <vt:lpstr>Disability</vt:lpstr>
      <vt:lpstr>Long Term Disability</vt:lpstr>
      <vt:lpstr>Life insurance</vt:lpstr>
      <vt:lpstr>1099 Advantages</vt:lpstr>
      <vt:lpstr>Deductions</vt:lpstr>
      <vt:lpstr>More deductions</vt:lpstr>
      <vt:lpstr>Flexibility of Schedule</vt:lpstr>
      <vt:lpstr>Hourly rate</vt:lpstr>
      <vt:lpstr>Hybrid</vt:lpstr>
      <vt:lpstr>Should I do a 1099 or W2</vt:lpstr>
      <vt:lpstr>My investing philosophy</vt:lpstr>
      <vt:lpstr>FINALE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1099  (Independent Contractor) vs W2 (Employee)</dc:title>
  <dc:creator>Robert Klever Jr</dc:creator>
  <cp:lastModifiedBy>Robert Klever Jr</cp:lastModifiedBy>
  <cp:revision>13</cp:revision>
  <dcterms:created xsi:type="dcterms:W3CDTF">2018-09-19T14:04:30Z</dcterms:created>
  <dcterms:modified xsi:type="dcterms:W3CDTF">2018-09-19T16:32:04Z</dcterms:modified>
</cp:coreProperties>
</file>