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328" r:id="rId2"/>
    <p:sldId id="322" r:id="rId3"/>
    <p:sldId id="330" r:id="rId4"/>
    <p:sldId id="325" r:id="rId5"/>
    <p:sldId id="332" r:id="rId6"/>
    <p:sldId id="335" r:id="rId7"/>
    <p:sldId id="343" r:id="rId8"/>
    <p:sldId id="256" r:id="rId9"/>
    <p:sldId id="336" r:id="rId10"/>
    <p:sldId id="276" r:id="rId11"/>
    <p:sldId id="345" r:id="rId12"/>
    <p:sldId id="346" r:id="rId13"/>
    <p:sldId id="277" r:id="rId14"/>
    <p:sldId id="278" r:id="rId15"/>
    <p:sldId id="279" r:id="rId16"/>
    <p:sldId id="340" r:id="rId17"/>
    <p:sldId id="281" r:id="rId18"/>
    <p:sldId id="282" r:id="rId19"/>
    <p:sldId id="283" r:id="rId20"/>
    <p:sldId id="284" r:id="rId21"/>
    <p:sldId id="379" r:id="rId22"/>
    <p:sldId id="380" r:id="rId23"/>
    <p:sldId id="370" r:id="rId24"/>
    <p:sldId id="285" r:id="rId25"/>
    <p:sldId id="373" r:id="rId26"/>
    <p:sldId id="367" r:id="rId27"/>
    <p:sldId id="286" r:id="rId28"/>
    <p:sldId id="287" r:id="rId29"/>
    <p:sldId id="288" r:id="rId30"/>
    <p:sldId id="378" r:id="rId31"/>
    <p:sldId id="289" r:id="rId32"/>
    <p:sldId id="290" r:id="rId33"/>
    <p:sldId id="291" r:id="rId34"/>
    <p:sldId id="292" r:id="rId35"/>
    <p:sldId id="377" r:id="rId36"/>
    <p:sldId id="293" r:id="rId37"/>
    <p:sldId id="371" r:id="rId38"/>
    <p:sldId id="341" r:id="rId39"/>
    <p:sldId id="381" r:id="rId40"/>
    <p:sldId id="295" r:id="rId41"/>
    <p:sldId id="296" r:id="rId42"/>
    <p:sldId id="344" r:id="rId43"/>
    <p:sldId id="362" r:id="rId44"/>
    <p:sldId id="363" r:id="rId45"/>
    <p:sldId id="298" r:id="rId46"/>
    <p:sldId id="348" r:id="rId47"/>
    <p:sldId id="374" r:id="rId48"/>
    <p:sldId id="349" r:id="rId49"/>
    <p:sldId id="350" r:id="rId50"/>
    <p:sldId id="351" r:id="rId51"/>
    <p:sldId id="352" r:id="rId52"/>
    <p:sldId id="359" r:id="rId53"/>
    <p:sldId id="353" r:id="rId54"/>
    <p:sldId id="354" r:id="rId55"/>
    <p:sldId id="355" r:id="rId56"/>
    <p:sldId id="365" r:id="rId57"/>
    <p:sldId id="356" r:id="rId58"/>
    <p:sldId id="357" r:id="rId59"/>
    <p:sldId id="358" r:id="rId60"/>
    <p:sldId id="360" r:id="rId61"/>
    <p:sldId id="361" r:id="rId62"/>
    <p:sldId id="37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34585" autoAdjust="0"/>
    <p:restoredTop sz="86458" autoAdjust="0"/>
  </p:normalViewPr>
  <p:slideViewPr>
    <p:cSldViewPr snapToGrid="0" snapToObjects="1">
      <p:cViewPr varScale="1">
        <p:scale>
          <a:sx n="133" d="100"/>
          <a:sy n="133" d="100"/>
        </p:scale>
        <p:origin x="-40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5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A181A-BF1D-D747-B7A8-311CB5B78AD8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E0393-72CB-AD4B-B252-FB46C1F93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8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0393-72CB-AD4B-B252-FB46C1F931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7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8FEF2-AF5E-6044-99C9-8EC9426CCC5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5AECE-A96B-BD47-A5AA-31EC4EF751C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E5C95-BB2D-D34E-BA6E-349512C7197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44A17-AD66-0845-A2D5-5AB00CD0D0B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44A17-AD66-0845-A2D5-5AB00CD0D0B1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9D201-5469-7A42-BE70-82141D889B52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27D2C-7ECD-CA4A-95F3-372A285AD96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9C2C7-4B92-AE40-8A73-B1D6D7CDD322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9C2C7-4B92-AE40-8A73-B1D6D7CDD32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50498-786B-9E47-8C84-6E549D0FC46E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D2077-2DA2-0F40-803F-219B7953A0D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3D11D-A4F7-4247-901E-0CCEB5C03420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50498-786B-9E47-8C84-6E549D0FC46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77D82-3DED-444D-8523-EC3A997AA212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A5803-4D58-1A47-89D7-846B417F5FA0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B7701-398A-F547-B36C-C95F618CA87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27D2C-7ECD-CA4A-95F3-372A285AD968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27D2C-7ECD-CA4A-95F3-372A285AD968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BDBA6-AAF2-3548-9279-AC0FE5D87AB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BDBA6-AAF2-3548-9279-AC0FE5D87AB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AE512-5842-8A44-B5A4-7431832D27F2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583DF-5843-8544-8732-C32D1DF141F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AE512-5842-8A44-B5A4-7431832D27F2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9034B-268C-9A48-931D-7513D6BD895D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9034B-268C-9A48-931D-7513D6BD895D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82C85-1F27-544A-AE36-CDB355C475F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A26CA-69D4-DA4A-95AB-AD70781BFCD1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63A48-EED3-C041-81DE-346CA5954CD4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1EA94-25E3-9F43-8ACE-BB70702D4E5F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DA435-8120-3746-95B5-F12037CA8E0F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868D8-E214-5044-A793-DDDAD129DCEE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C358B-6A0F-2644-92B7-DC7039CAF540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23EE9-3551-DE4D-A724-473F766C865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D342D-1F78-E24D-A8E8-561FD5F4396B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A9021-F880-114C-A052-B9E97B664B8D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0D50C-39B4-B74E-9538-83798CDC3624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23EE9-3551-DE4D-A724-473F766C865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23EE9-3551-DE4D-A724-473F766C865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34BE4-25BB-0E4B-9A99-9D805E58202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86314-B5D1-6A42-8968-2BFF3FE5E63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44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160A0-2A7E-CA4C-A13C-D23638F4D7E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9/19/18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en.wikipedia.org/wiki/Property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561" y="936043"/>
            <a:ext cx="6772233" cy="3690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80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80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60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60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6000" b="1" cap="sm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6000" b="1" cap="small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67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TRANSITIONS</a:t>
            </a:r>
            <a:r>
              <a:rPr lang="en-US" sz="80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80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36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Protecting Assets/College Savings</a:t>
            </a:r>
            <a:br>
              <a:rPr lang="en-US" sz="36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80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80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36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Resident Conference</a:t>
            </a:r>
            <a:r>
              <a:rPr lang="en-US" sz="36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36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September 20</a:t>
            </a:r>
            <a:r>
              <a:rPr lang="en-US" sz="3600" b="1" cap="small" baseline="30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36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2018</a:t>
            </a:r>
            <a:endParaRPr lang="en-US" sz="3600" b="1" cap="small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Jeff Janowicz, MD</a:t>
            </a:r>
            <a:endParaRPr lang="en-US" dirty="0"/>
          </a:p>
          <a:p>
            <a:r>
              <a:rPr lang="en-US" dirty="0" smtClean="0"/>
              <a:t>Emergency Medicine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709" y="5980983"/>
            <a:ext cx="2163291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56920"/>
            <a:ext cx="8153400" cy="584200"/>
          </a:xfrm>
        </p:spPr>
        <p:txBody>
          <a:bodyPr>
            <a:normAutofit fontScale="90000"/>
          </a:bodyPr>
          <a:lstStyle/>
          <a:p>
            <a:r>
              <a:rPr lang="en-US" dirty="0"/>
              <a:t>Disclaimer</a:t>
            </a:r>
            <a:br>
              <a:rPr lang="en-US" dirty="0"/>
            </a:br>
            <a:endParaRPr lang="en-US" dirty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249680" y="1905000"/>
            <a:ext cx="312089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effectLst/>
              </a:rPr>
              <a:t>No formal education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Experience only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No financial gain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Opinions only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Personality</a:t>
            </a:r>
          </a:p>
          <a:p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 smtClean="0"/>
              <a:t>Whole Life</a:t>
            </a:r>
            <a:r>
              <a:rPr lang="en-US" sz="2800" dirty="0" smtClean="0"/>
              <a:t> -  insurance for your whole life, with portion of your payment invested and therefore has “cash value” you can draw from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u="sng" dirty="0" smtClean="0"/>
              <a:t>Umbrella Insurance</a:t>
            </a:r>
            <a:r>
              <a:rPr lang="en-US" sz="2800" dirty="0"/>
              <a:t> -</a:t>
            </a:r>
            <a:r>
              <a:rPr lang="en-US" sz="2800" dirty="0" smtClean="0"/>
              <a:t> liability insurance in excess of limits covered by other policies (home, auto, etc,)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174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Care </a:t>
            </a:r>
            <a:r>
              <a:rPr lang="en-US" dirty="0"/>
              <a:t>Insurance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Assistance received if unable to perform 2 ADLs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In-home care, assisted living, nursing home all covered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21% of households in US care for person older than 50 years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30yo, 90 Day Elimination, $6,000/month for 36 months costs $30/month ($360/year)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713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Life </a:t>
            </a:r>
            <a:r>
              <a:rPr lang="en-US" dirty="0"/>
              <a:t>Insurance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Why Do You Need It</a:t>
            </a:r>
            <a:r>
              <a:rPr lang="en-US" sz="2800" dirty="0"/>
              <a:t>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Support your spouse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Mortgage coverage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Day care coverage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College expenses for children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Private student </a:t>
            </a:r>
            <a:r>
              <a:rPr lang="en-US" sz="2800" dirty="0" smtClean="0"/>
              <a:t>loans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Debt payoff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Funeral expenses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Life Insurance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How Much Do You Need</a:t>
            </a:r>
            <a:r>
              <a:rPr lang="en-US" sz="2800" dirty="0"/>
              <a:t>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No kids: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Recommended </a:t>
            </a:r>
            <a:r>
              <a:rPr lang="en-US" sz="2800" dirty="0" smtClean="0"/>
              <a:t>5X </a:t>
            </a:r>
            <a:r>
              <a:rPr lang="en-US" sz="2800" dirty="0"/>
              <a:t>gross income ($</a:t>
            </a:r>
            <a:r>
              <a:rPr lang="en-US" sz="2800" dirty="0" smtClean="0"/>
              <a:t>1.25 </a:t>
            </a:r>
            <a:r>
              <a:rPr lang="en-US" sz="2800" dirty="0"/>
              <a:t>million)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With kids: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Recommended </a:t>
            </a:r>
            <a:r>
              <a:rPr lang="en-US" sz="2800" dirty="0" smtClean="0"/>
              <a:t>10X </a:t>
            </a:r>
            <a:r>
              <a:rPr lang="en-US" sz="2800" dirty="0"/>
              <a:t>gross income ($</a:t>
            </a:r>
            <a:r>
              <a:rPr lang="en-US" sz="2800" dirty="0" smtClean="0"/>
              <a:t>2.5 </a:t>
            </a:r>
            <a:r>
              <a:rPr lang="en-US" sz="2800" dirty="0"/>
              <a:t>million)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Need a Death Plan: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What is your goal?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Children change </a:t>
            </a:r>
            <a:r>
              <a:rPr lang="en-US" sz="2800" dirty="0" smtClean="0"/>
              <a:t>everything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One of the great acts of love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My Death Plan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286" y="1968106"/>
            <a:ext cx="8229600" cy="45171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Status: married, 1-yr old child,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Goal</a:t>
            </a:r>
            <a:r>
              <a:rPr lang="en-US" sz="2400" dirty="0"/>
              <a:t>:  	Allow my wife to take care of children without 			</a:t>
            </a:r>
            <a:r>
              <a:rPr lang="en-US" sz="2400" dirty="0" smtClean="0"/>
              <a:t>working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Life </a:t>
            </a:r>
            <a:r>
              <a:rPr lang="en-US" sz="2400" dirty="0"/>
              <a:t>Insurance - $2,000,000 </a:t>
            </a:r>
            <a:r>
              <a:rPr lang="en-US" sz="2400" dirty="0" smtClean="0"/>
              <a:t>(20 </a:t>
            </a:r>
            <a:r>
              <a:rPr lang="en-US" sz="2400" dirty="0"/>
              <a:t>year term </a:t>
            </a:r>
            <a:r>
              <a:rPr lang="en-US" sz="2400" dirty="0" smtClean="0"/>
              <a:t>policy)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None/>
            </a:pPr>
            <a:r>
              <a:rPr lang="en-US" sz="2400" dirty="0"/>
              <a:t>Expenses: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None/>
            </a:pPr>
            <a:r>
              <a:rPr lang="en-US" sz="2400" dirty="0"/>
              <a:t>		</a:t>
            </a:r>
            <a:r>
              <a:rPr lang="en-US" sz="2400" dirty="0" smtClean="0"/>
              <a:t>$450,000 </a:t>
            </a:r>
            <a:r>
              <a:rPr lang="en-US" sz="2400" dirty="0"/>
              <a:t>pay off house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None/>
            </a:pPr>
            <a:r>
              <a:rPr lang="en-US" sz="2400" dirty="0"/>
              <a:t>		</a:t>
            </a:r>
            <a:r>
              <a:rPr lang="en-US" sz="2400" dirty="0" smtClean="0"/>
              <a:t>$90,000 </a:t>
            </a:r>
            <a:r>
              <a:rPr lang="en-US" sz="2400" dirty="0"/>
              <a:t>college </a:t>
            </a:r>
            <a:r>
              <a:rPr lang="en-US" sz="2400" dirty="0" smtClean="0"/>
              <a:t>fund </a:t>
            </a:r>
            <a:endParaRPr lang="en-US" sz="24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None/>
            </a:pPr>
            <a:r>
              <a:rPr lang="en-US" sz="2400" dirty="0"/>
              <a:t>		</a:t>
            </a:r>
            <a:r>
              <a:rPr lang="en-US" sz="2400" dirty="0" smtClean="0"/>
              <a:t>$500,000 </a:t>
            </a:r>
            <a:r>
              <a:rPr lang="en-US" sz="2400" dirty="0"/>
              <a:t>long term investment (retirement)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None/>
            </a:pPr>
            <a:r>
              <a:rPr lang="en-US" sz="2400" dirty="0"/>
              <a:t>			</a:t>
            </a:r>
            <a:r>
              <a:rPr lang="en-US" sz="2400" dirty="0" smtClean="0"/>
              <a:t>$500k </a:t>
            </a:r>
            <a:r>
              <a:rPr lang="en-US" sz="2400" dirty="0"/>
              <a:t>at </a:t>
            </a:r>
            <a:r>
              <a:rPr lang="en-US" sz="2400" dirty="0" smtClean="0"/>
              <a:t>31 </a:t>
            </a:r>
            <a:r>
              <a:rPr lang="en-US" sz="2400" dirty="0"/>
              <a:t>yo at 6% = </a:t>
            </a:r>
            <a:r>
              <a:rPr lang="en-US" sz="2400" dirty="0" smtClean="0"/>
              <a:t>2.7 million at 60yo </a:t>
            </a:r>
            <a:endParaRPr lang="en-US" sz="24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None/>
            </a:pPr>
            <a:r>
              <a:rPr lang="en-US" sz="2400" dirty="0"/>
              <a:t>		</a:t>
            </a:r>
            <a:r>
              <a:rPr lang="en-US" sz="2400" dirty="0" smtClean="0"/>
              <a:t>$960,000 </a:t>
            </a:r>
            <a:r>
              <a:rPr lang="en-US" sz="2400" dirty="0"/>
              <a:t>to live off of for </a:t>
            </a:r>
            <a:r>
              <a:rPr lang="en-US" sz="2400" dirty="0" smtClean="0"/>
              <a:t>17 years ($4700/mo)</a:t>
            </a:r>
            <a:endParaRPr lang="en-US" sz="2400" dirty="0"/>
          </a:p>
          <a:p>
            <a:pPr>
              <a:lnSpc>
                <a:spcPct val="90000"/>
              </a:lnSpc>
              <a:buNone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Insurance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How Much Does It Cost</a:t>
            </a:r>
            <a:r>
              <a:rPr lang="en-US" sz="2800" dirty="0"/>
              <a:t>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31 y.o. healthy </a:t>
            </a:r>
            <a:r>
              <a:rPr lang="en-US" sz="2800" dirty="0" smtClean="0"/>
              <a:t>male (Preferred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$2 </a:t>
            </a:r>
            <a:r>
              <a:rPr lang="en-US" sz="2800" dirty="0"/>
              <a:t>Million Twenty Year Term -- </a:t>
            </a:r>
            <a:r>
              <a:rPr lang="en-US" sz="2800" dirty="0" smtClean="0"/>
              <a:t>$</a:t>
            </a:r>
            <a:r>
              <a:rPr lang="en-US" sz="2800" dirty="0" smtClean="0"/>
              <a:t>1060 (</a:t>
            </a:r>
            <a:r>
              <a:rPr lang="en-US" sz="2800" dirty="0" err="1" smtClean="0"/>
              <a:t>Klever</a:t>
            </a:r>
            <a:r>
              <a:rPr lang="en-US" sz="2800" dirty="0" smtClean="0"/>
              <a:t> pays $600,)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Remember </a:t>
            </a:r>
            <a:r>
              <a:rPr lang="en-US" sz="2800" dirty="0"/>
              <a:t>that insurance rates usually jump every 5 years</a:t>
            </a:r>
            <a:r>
              <a:rPr lang="en-US" sz="2000" dirty="0"/>
              <a:t>				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Life Insurance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Accelerated Death Benefit Rider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Will pay you up to 75% of your benefit if diagnosed with terminal illness and less than 12 months to live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This should not add any cost to policy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Life </a:t>
            </a:r>
            <a:r>
              <a:rPr lang="en-US" dirty="0"/>
              <a:t>Insurance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399"/>
            <a:ext cx="8229600" cy="47040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Things To Keep In Mind</a:t>
            </a:r>
            <a:r>
              <a:rPr lang="en-US" sz="28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Shop around!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Check to see that employer provided policy is paid for by you then reimbursed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Buy life insurance for your spouse if you have children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Be honest on your PMH/FH </a:t>
            </a:r>
            <a:r>
              <a:rPr lang="en-US" sz="2800" dirty="0" smtClean="0"/>
              <a:t>forms/have a PCP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Speakers </a:t>
            </a:r>
          </a:p>
          <a:p>
            <a:r>
              <a:rPr lang="en-US" sz="2800" dirty="0" smtClean="0"/>
              <a:t>MCES</a:t>
            </a:r>
          </a:p>
          <a:p>
            <a:r>
              <a:rPr lang="en-US" sz="2800" dirty="0" smtClean="0"/>
              <a:t>Erik Olsen</a:t>
            </a:r>
          </a:p>
          <a:p>
            <a:endParaRPr lang="en-US" sz="2800" dirty="0"/>
          </a:p>
          <a:p>
            <a:r>
              <a:rPr lang="en-US" sz="2800" dirty="0" smtClean="0"/>
              <a:t>Evaluations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89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Why Do You Need It</a:t>
            </a:r>
            <a:r>
              <a:rPr lang="en-US" sz="2800" dirty="0"/>
              <a:t>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SzTx/>
              <a:buFont typeface="Wingdings" charset="0"/>
              <a:buChar char="§"/>
            </a:pPr>
            <a:r>
              <a:rPr lang="en-US" sz="2800" dirty="0"/>
              <a:t>Minor injury may disable you as an emergency physician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SzTx/>
              <a:buFont typeface="Wingdings" charset="0"/>
              <a:buChar char="§"/>
            </a:pPr>
            <a:r>
              <a:rPr lang="en-US" sz="2800" dirty="0"/>
              <a:t>If you become disabled, you may need a higher income to cover the expenses of your new </a:t>
            </a:r>
            <a:r>
              <a:rPr lang="en-US" sz="2800" dirty="0" smtClean="0"/>
              <a:t>lifestyle</a:t>
            </a:r>
          </a:p>
          <a:p>
            <a:pPr>
              <a:lnSpc>
                <a:spcPct val="90000"/>
              </a:lnSpc>
              <a:buSzTx/>
              <a:buFont typeface="Wingdings" charset="0"/>
              <a:buChar char="§"/>
            </a:pPr>
            <a:endParaRPr lang="en-US" sz="2800" dirty="0"/>
          </a:p>
          <a:p>
            <a:pPr>
              <a:lnSpc>
                <a:spcPct val="90000"/>
              </a:lnSpc>
              <a:buSzTx/>
              <a:buFont typeface="Wingdings" charset="0"/>
              <a:buChar char="§"/>
            </a:pPr>
            <a:r>
              <a:rPr lang="en-US" sz="2800" dirty="0" smtClean="0"/>
              <a:t>Your student loan bills keep coming if you are disabled</a:t>
            </a:r>
            <a:endParaRPr lang="en-US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8102" b="-48102"/>
          <a:stretch>
            <a:fillRect/>
          </a:stretch>
        </p:blipFill>
        <p:spPr>
          <a:xfrm>
            <a:off x="341599" y="1600200"/>
            <a:ext cx="8424449" cy="3580131"/>
          </a:xfrm>
        </p:spPr>
      </p:pic>
    </p:spTree>
    <p:extLst>
      <p:ext uri="{BB962C8B-B14F-4D97-AF65-F5344CB8AC3E}">
        <p14:creationId xmlns:p14="http://schemas.microsoft.com/office/powerpoint/2010/main" val="141136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9529" r="-49529"/>
          <a:stretch>
            <a:fillRect/>
          </a:stretch>
        </p:blipFill>
        <p:spPr>
          <a:xfrm>
            <a:off x="612648" y="1575518"/>
            <a:ext cx="8905975" cy="4933648"/>
          </a:xfrm>
        </p:spPr>
      </p:pic>
    </p:spTree>
    <p:extLst>
      <p:ext uri="{BB962C8B-B14F-4D97-AF65-F5344CB8AC3E}">
        <p14:creationId xmlns:p14="http://schemas.microsoft.com/office/powerpoint/2010/main" val="282724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04952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 smtClean="0"/>
              <a:t>How it works:</a:t>
            </a: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Application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Income verification (W-2, paystubs, contract)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Medical/Personal history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Medical labs/specimen </a:t>
            </a:r>
            <a:r>
              <a:rPr lang="en-US" sz="2800" dirty="0" smtClean="0"/>
              <a:t>samples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Pregnancy may increase your risk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Prepare for you lab tests appropriatel</a:t>
            </a:r>
            <a:r>
              <a:rPr lang="en-US" sz="2800" dirty="0"/>
              <a:t>y</a:t>
            </a:r>
            <a:endParaRPr lang="en-US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62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Things To Keep In Mind: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Women should try to purchase a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Unisex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policy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Men should try to purchase a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Male-Only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policy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Coverage is non-cancellable, guaranteed renewable to age </a:t>
            </a:r>
            <a:r>
              <a:rPr lang="en-US" sz="2800" dirty="0" smtClean="0"/>
              <a:t>65 (or 70)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EM can purchase up to $25,000 per month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40" y="1918094"/>
            <a:ext cx="8229600" cy="41148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/>
              <a:t>Understand the Risk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u="sng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90% illness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</a:t>
            </a:r>
            <a:r>
              <a:rPr lang="en-US" sz="2400" dirty="0" smtClean="0"/>
              <a:t>cancer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</a:t>
            </a:r>
            <a:r>
              <a:rPr lang="en-US" sz="2400" dirty="0" smtClean="0"/>
              <a:t>joint/spine disorders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</a:t>
            </a:r>
            <a:r>
              <a:rPr lang="en-US" sz="2400" dirty="0" smtClean="0"/>
              <a:t>MS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10% injury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Company that MCES uses has nearly 20% claim rate for emergency physicians over their lifetime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855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/>
              <a:t>Base Policy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	- True Own-Occupation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	- 30/90 Day Elimination Period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	- To age 65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	- Graded/Level Premium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u="sng" dirty="0" smtClean="0"/>
              <a:t>Add Riders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/>
              <a:t>P</a:t>
            </a:r>
            <a:r>
              <a:rPr lang="en-US" sz="2800" dirty="0" smtClean="0"/>
              <a:t>urchase additional benefit options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98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Own Occupation Rider: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Must purchase this rider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Will pay you if you cannot perform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Material and substantial duties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of your occupation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If </a:t>
            </a:r>
            <a:r>
              <a:rPr lang="en-US" sz="2800" dirty="0" smtClean="0"/>
              <a:t>totally </a:t>
            </a:r>
            <a:r>
              <a:rPr lang="en-US" sz="2800" dirty="0" smtClean="0"/>
              <a:t>disabled, policy </a:t>
            </a:r>
            <a:r>
              <a:rPr lang="en-US" sz="2800" dirty="0"/>
              <a:t>will pay if you can not be an EM </a:t>
            </a:r>
            <a:r>
              <a:rPr lang="en-US" sz="2800" dirty="0" smtClean="0"/>
              <a:t>physician</a:t>
            </a:r>
            <a:r>
              <a:rPr lang="en-US" sz="2800" dirty="0"/>
              <a:t> </a:t>
            </a:r>
            <a:r>
              <a:rPr lang="en-US" sz="2800" dirty="0" smtClean="0"/>
              <a:t>even if gainfully employed in another occupation or capacity.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 smtClean="0"/>
              <a:t>Partial </a:t>
            </a:r>
            <a:r>
              <a:rPr lang="en-US" sz="2800" u="sng" dirty="0"/>
              <a:t>Disability Benefits Rider: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Will pay you if you suffer partial </a:t>
            </a:r>
            <a:r>
              <a:rPr lang="en-US" sz="2800" dirty="0" smtClean="0"/>
              <a:t>(residual) </a:t>
            </a:r>
            <a:r>
              <a:rPr lang="en-US" sz="2800" dirty="0"/>
              <a:t>disability and are still able to </a:t>
            </a:r>
            <a:r>
              <a:rPr lang="en-US" sz="2800" dirty="0" smtClean="0"/>
              <a:t>work (pays 50% of your benefit)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Will make your income “whole”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MCES insurance rep has paid more partial </a:t>
            </a:r>
            <a:r>
              <a:rPr lang="en-US" sz="2800" dirty="0"/>
              <a:t>d</a:t>
            </a:r>
            <a:r>
              <a:rPr lang="en-US" sz="2800" dirty="0" smtClean="0"/>
              <a:t>isability benefits than full disability benefits over his career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Cost Of Living Adjustment (COLA):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Adjustment increase of payment to you every year based on CPI-U capped at percentage specified in contract (usually 3%)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Consider this rider in the beginning, drop it toward the end of your career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6227" y="1600200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You have become a medical professional, but not a financial </a:t>
            </a:r>
            <a:r>
              <a:rPr lang="en-US" sz="2800" dirty="0" smtClean="0"/>
              <a:t>professional</a:t>
            </a:r>
          </a:p>
          <a:p>
            <a:pPr marL="0" indent="0" algn="ctr">
              <a:buNone/>
            </a:pPr>
            <a:endParaRPr lang="en-US" sz="2800" dirty="0"/>
          </a:p>
          <a:p>
            <a:r>
              <a:rPr lang="en-US" sz="2800" dirty="0" smtClean="0"/>
              <a:t>You don’t know much about tax brackets, payroll taxes, SS, insurance, schedule C, pensions, investing, malpractice, financial planners, lawyers…etc.</a:t>
            </a:r>
          </a:p>
          <a:p>
            <a:endParaRPr lang="en-US" sz="2800" dirty="0"/>
          </a:p>
          <a:p>
            <a:r>
              <a:rPr lang="en-US" sz="2800" dirty="0" smtClean="0"/>
              <a:t>Need to learn to Make it, Take it, Protect it, and Grow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8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 smtClean="0"/>
              <a:t>Future Increase Option Rider: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Allows you to increase your monthly insurance amount without having to take another medical exam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May be used for a resident who wants to buy some disability insurance now, but wants to increase that amount once they become an attending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68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/>
              <a:t>Student Loan Protection Rider:</a:t>
            </a:r>
          </a:p>
          <a:p>
            <a:pPr>
              <a:lnSpc>
                <a:spcPct val="90000"/>
              </a:lnSpc>
            </a:pP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Pay up to $2,500 per month for up to ten years (total benefit of $292,000)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Might consider this if you have a large loan amount in the beginning of your career, but drop it as you progress with your loan repayment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4578"/>
            <a:ext cx="8229600" cy="480678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 smtClean="0"/>
              <a:t>Retirement Protection Plus (RPP)</a:t>
            </a:r>
            <a:r>
              <a:rPr lang="en-US" sz="2800" u="sng" dirty="0"/>
              <a:t>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Replacing retirement contributions made previously by employer if you become disabled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Various monthly contributions may be selected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Common rider pays $3,000/month into retirement account after 180-day elimination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Essentially replaced by increase in monthly amount attainable (25K)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Things To Remember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sz="2800" dirty="0" smtClean="0"/>
              <a:t>If possible, purchase </a:t>
            </a:r>
            <a:r>
              <a:rPr lang="en-US" sz="2800" dirty="0"/>
              <a:t>policy yourself, then get </a:t>
            </a:r>
            <a:r>
              <a:rPr lang="en-US" sz="2800" dirty="0" smtClean="0"/>
              <a:t>reimbursed </a:t>
            </a:r>
            <a:r>
              <a:rPr lang="en-US" sz="2800" dirty="0"/>
              <a:t>from </a:t>
            </a:r>
            <a:r>
              <a:rPr lang="en-US" sz="2800" dirty="0" smtClean="0"/>
              <a:t>employer if possible</a:t>
            </a: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Reputable company is more important for disability insurance than life </a:t>
            </a:r>
            <a:r>
              <a:rPr lang="en-US" sz="2800" dirty="0" smtClean="0"/>
              <a:t>insurance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You can over-insure yourself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Leveragerx.com</a:t>
            </a:r>
            <a:r>
              <a:rPr lang="en-US" sz="2800" dirty="0" smtClean="0"/>
              <a:t> (great for disability insurance learning)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u="sng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u="sng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u="sng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000" u="sng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000" u="sng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u="sng" dirty="0"/>
              <a:t>Things To Remember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Not all states allow you to have own occupation coverage for </a:t>
            </a:r>
            <a:r>
              <a:rPr lang="en-US" sz="2800" dirty="0" smtClean="0"/>
              <a:t>life (MI does)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You may want to purchase insurance in Michigan before leaving residency (disability insurance follows </a:t>
            </a:r>
            <a:r>
              <a:rPr lang="en-US" sz="2800" dirty="0" smtClean="0"/>
              <a:t>you, resident discounts, mental health/substance abuse discount)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000" u="sng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000" u="sng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u="sng" dirty="0" smtClean="0"/>
              <a:t>Policy Type/Rider	</a:t>
            </a:r>
            <a:r>
              <a:rPr lang="en-US" sz="2000" dirty="0" smtClean="0"/>
              <a:t>	</a:t>
            </a:r>
            <a:r>
              <a:rPr lang="en-US" sz="2000" u="sng" dirty="0" smtClean="0"/>
              <a:t>Percent of Policies Sold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Own Occupation			93%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Residual Disability		96%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90 Day Elimination		88%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COLA				70%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Student Loan Payment		4.6%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u="sng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u="sng" dirty="0" smtClean="0"/>
              <a:t>Purchase Date</a:t>
            </a:r>
            <a:endParaRPr lang="en-US" sz="2000" u="sng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 smtClean="0"/>
              <a:t>Resident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+2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 smtClean="0"/>
              <a:t>yr</a:t>
            </a:r>
            <a:r>
              <a:rPr lang="en-US" sz="2000" baseline="30000" dirty="0" smtClean="0"/>
              <a:t>			</a:t>
            </a:r>
            <a:r>
              <a:rPr lang="en-US" sz="2000" dirty="0" smtClean="0">
                <a:latin typeface="Tw Cen MT (Body)"/>
                <a:cs typeface="Tw Cen MT (Body)"/>
              </a:rPr>
              <a:t>28%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 smtClean="0"/>
              <a:t>Resident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</a:t>
            </a:r>
            <a:r>
              <a:rPr lang="en-US" sz="2000" dirty="0" smtClean="0"/>
              <a:t>yr</a:t>
            </a:r>
            <a:r>
              <a:rPr lang="en-US" sz="2000" dirty="0" smtClean="0"/>
              <a:t>			29%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  <a:r>
              <a:rPr lang="en-US" sz="2000" dirty="0" smtClean="0"/>
              <a:t>Yr</a:t>
            </a:r>
            <a:r>
              <a:rPr lang="en-US" sz="2000" dirty="0" smtClean="0"/>
              <a:t> Attending			15%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905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445196"/>
            <a:ext cx="8153400" cy="774003"/>
          </a:xfrm>
        </p:spPr>
        <p:txBody>
          <a:bodyPr>
            <a:normAutofit fontScale="90000"/>
          </a:bodyPr>
          <a:lstStyle/>
          <a:p>
            <a:r>
              <a:rPr lang="en-US" dirty="0"/>
              <a:t>How Much Does It Cost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2800" b="1" dirty="0" smtClean="0"/>
              <a:t>$</a:t>
            </a:r>
            <a:r>
              <a:rPr lang="en-US" sz="2800" b="1" dirty="0"/>
              <a:t>5</a:t>
            </a:r>
            <a:r>
              <a:rPr lang="en-US" sz="2800" b="1" dirty="0" smtClean="0"/>
              <a:t>,000</a:t>
            </a:r>
            <a:r>
              <a:rPr lang="en-US" sz="2800" b="1" dirty="0"/>
              <a:t>/month, </a:t>
            </a:r>
            <a:r>
              <a:rPr lang="en-US" sz="2800" b="1" dirty="0" smtClean="0"/>
              <a:t>90 Day Term, 30yo, Own Occupation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						</a:t>
            </a:r>
            <a:r>
              <a:rPr lang="en-US" sz="2000" dirty="0" smtClean="0"/>
              <a:t>Male		Female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1800" dirty="0"/>
              <a:t>Base                                                   </a:t>
            </a:r>
            <a:r>
              <a:rPr lang="en-US" sz="1800" dirty="0" smtClean="0"/>
              <a:t>	 $1423		$2377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Residual Disability Rider   </a:t>
            </a:r>
            <a:r>
              <a:rPr lang="en-US" sz="1800" dirty="0" smtClean="0"/>
              <a:t>			 $240		$376	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COLA </a:t>
            </a:r>
            <a:r>
              <a:rPr lang="en-US" sz="1800" dirty="0"/>
              <a:t>(3%)                                      	</a:t>
            </a:r>
            <a:r>
              <a:rPr lang="en-US" sz="1800" dirty="0" smtClean="0"/>
              <a:t> $283		$343	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Student Loan Protection			 $191		$378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Total                                                  	 $2537		$4135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10% discount mental health/substance abuse	 -$254		-$414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10% discount resident			 -$254		-$414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Total with Discounts			 $2030		$3308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445196"/>
            <a:ext cx="8153400" cy="774003"/>
          </a:xfrm>
        </p:spPr>
        <p:txBody>
          <a:bodyPr>
            <a:normAutofit fontScale="90000"/>
          </a:bodyPr>
          <a:lstStyle/>
          <a:p>
            <a:r>
              <a:rPr lang="en-US" dirty="0"/>
              <a:t>How Much Does It Cost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8190"/>
            <a:ext cx="8229600" cy="446161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endParaRPr lang="en-US" sz="2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/>
              <a:t>Female, $5000/month, 30yo, 90 day elimination: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/>
              <a:t>Level Premium</a:t>
            </a:r>
            <a:r>
              <a:rPr lang="en-US" sz="2400" dirty="0" smtClean="0"/>
              <a:t>: (</a:t>
            </a:r>
            <a:r>
              <a:rPr lang="en-US" sz="2400" b="1" dirty="0" smtClean="0"/>
              <a:t>highly recommended</a:t>
            </a:r>
            <a:r>
              <a:rPr lang="en-US" sz="2400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	$355/month, $4135/</a:t>
            </a:r>
            <a:r>
              <a:rPr lang="en-US" sz="2400" dirty="0" smtClean="0"/>
              <a:t>yr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/>
              <a:t>Graded Premium</a:t>
            </a:r>
            <a:r>
              <a:rPr lang="en-US" sz="2400" dirty="0" smtClean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	$201/month, $2346/</a:t>
            </a:r>
            <a:r>
              <a:rPr lang="en-US" sz="2400" dirty="0" smtClean="0"/>
              <a:t>yr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	You will pay $62,026 more over the policy lifetime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45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331913" y="2309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effectLst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863725" y="2206625"/>
            <a:ext cx="575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143000" y="1892461"/>
            <a:ext cx="66294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effectLst/>
              </a:rPr>
              <a:t>• </a:t>
            </a:r>
            <a:r>
              <a:rPr lang="en-US" sz="2800" dirty="0"/>
              <a:t>Legal document that allows you to name beneficiaries of your property upon your death and to name a guardian for your children</a:t>
            </a:r>
          </a:p>
          <a:p>
            <a:endParaRPr lang="en-US" sz="2800" dirty="0"/>
          </a:p>
          <a:p>
            <a:r>
              <a:rPr lang="en-US" sz="2800" dirty="0" smtClean="0"/>
              <a:t>• Still </a:t>
            </a:r>
            <a:r>
              <a:rPr lang="en-US" sz="2800" dirty="0"/>
              <a:t>has to go through probate court which is time consuming and </a:t>
            </a:r>
            <a:r>
              <a:rPr lang="en-US" sz="2800" dirty="0" smtClean="0"/>
              <a:t>expensive and public</a:t>
            </a:r>
            <a:endParaRPr lang="en-US" sz="2800" dirty="0"/>
          </a:p>
          <a:p>
            <a:endParaRPr lang="en-US" sz="2800" dirty="0">
              <a:effectLst/>
            </a:endParaRPr>
          </a:p>
          <a:p>
            <a:endParaRPr lang="en-US" sz="24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6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called a “will trust”</a:t>
            </a:r>
          </a:p>
          <a:p>
            <a:r>
              <a:rPr lang="en-US" dirty="0" smtClean="0"/>
              <a:t>Attached to a will, and is created at settlors death</a:t>
            </a:r>
          </a:p>
          <a:p>
            <a:r>
              <a:rPr lang="en-US" dirty="0" smtClean="0"/>
              <a:t>Allows way to distribute assets to beneficiaries</a:t>
            </a:r>
          </a:p>
          <a:p>
            <a:r>
              <a:rPr lang="en-US" dirty="0" smtClean="0"/>
              <a:t>Less expensive to start</a:t>
            </a:r>
          </a:p>
          <a:p>
            <a:endParaRPr lang="en-US" dirty="0"/>
          </a:p>
          <a:p>
            <a:r>
              <a:rPr lang="en-US" dirty="0" smtClean="0"/>
              <a:t>Still has to go through probate</a:t>
            </a:r>
          </a:p>
          <a:p>
            <a:r>
              <a:rPr lang="en-US" dirty="0" smtClean="0"/>
              <a:t>Requires yearly probate review</a:t>
            </a:r>
          </a:p>
          <a:p>
            <a:r>
              <a:rPr lang="en-US" dirty="0" smtClean="0"/>
              <a:t>Gives assets to beneficiaries (children)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0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of the most important decisions that affect your career and financial health aren’t where you work</a:t>
            </a:r>
          </a:p>
          <a:p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pouse</a:t>
            </a:r>
            <a:r>
              <a:rPr lang="en-US" sz="2800" dirty="0" smtClean="0"/>
              <a:t>/children/divorce/parents</a:t>
            </a:r>
          </a:p>
          <a:p>
            <a:r>
              <a:rPr lang="en-US" sz="2800" dirty="0" smtClean="0"/>
              <a:t>house(s)/mortgage/where you live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etirement planning/investing/budget</a:t>
            </a:r>
          </a:p>
          <a:p>
            <a:r>
              <a:rPr lang="en-US" sz="2800" dirty="0" smtClean="0"/>
              <a:t>health/hobbies/friends/faith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89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Irrevocable Trusts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331913" y="2309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effectLst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863725" y="2206625"/>
            <a:ext cx="575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143000" y="1892461"/>
            <a:ext cx="66294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effectLst/>
              </a:rPr>
              <a:t>• </a:t>
            </a:r>
            <a:r>
              <a:rPr lang="en-US" sz="2800" dirty="0" smtClean="0">
                <a:effectLst/>
              </a:rPr>
              <a:t>A </a:t>
            </a:r>
            <a:r>
              <a:rPr lang="en-US" sz="2800" dirty="0">
                <a:effectLst/>
              </a:rPr>
              <a:t>relationship whereby </a:t>
            </a:r>
            <a:r>
              <a:rPr lang="en-US" sz="2800" dirty="0">
                <a:solidFill>
                  <a:srgbClr val="FF6600"/>
                </a:solidFill>
                <a:effectLst/>
                <a:hlinkClick r:id="rId3"/>
              </a:rPr>
              <a:t>property</a:t>
            </a:r>
            <a:r>
              <a:rPr lang="en-US" sz="2800" dirty="0">
                <a:effectLst/>
              </a:rPr>
              <a:t> is held by one party for the benefit of </a:t>
            </a:r>
            <a:r>
              <a:rPr lang="en-US" sz="2800" dirty="0" smtClean="0">
                <a:effectLst/>
              </a:rPr>
              <a:t>another</a:t>
            </a:r>
          </a:p>
          <a:p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smtClean="0"/>
              <a:t>Designates </a:t>
            </a:r>
            <a:r>
              <a:rPr lang="en-US" sz="2800" dirty="0"/>
              <a:t>and obligates a </a:t>
            </a:r>
            <a:r>
              <a:rPr lang="ja-JP" altLang="en-US" sz="2800" dirty="0"/>
              <a:t>“</a:t>
            </a:r>
            <a:r>
              <a:rPr lang="en-US" sz="2800" dirty="0"/>
              <a:t>trustee</a:t>
            </a:r>
            <a:r>
              <a:rPr lang="ja-JP" altLang="en-US" sz="2800" dirty="0"/>
              <a:t>”</a:t>
            </a:r>
            <a:r>
              <a:rPr lang="en-US" sz="2800" dirty="0"/>
              <a:t> to administer the trust in accordance with the terms of the trust </a:t>
            </a:r>
            <a:endParaRPr lang="en-US" sz="2800" dirty="0" smtClean="0"/>
          </a:p>
          <a:p>
            <a:endParaRPr lang="en-US" sz="2800" dirty="0">
              <a:effectLst/>
            </a:endParaRPr>
          </a:p>
          <a:p>
            <a:r>
              <a:rPr lang="en-US" sz="2800" dirty="0"/>
              <a:t>• You </a:t>
            </a:r>
            <a:r>
              <a:rPr lang="en-US" sz="2800" dirty="0" smtClean="0"/>
              <a:t>can put anything you want in a trust</a:t>
            </a:r>
            <a:endParaRPr lang="en-US" sz="2800" dirty="0">
              <a:effectLst/>
            </a:endParaRPr>
          </a:p>
          <a:p>
            <a:endParaRPr lang="en-US" sz="2400" dirty="0">
              <a:effectLst/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Irrevocable Trust </a:t>
            </a:r>
            <a:r>
              <a:rPr lang="en-US" dirty="0"/>
              <a:t>Major Purposes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037" y="1763494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 smtClean="0"/>
              <a:t> 	</a:t>
            </a:r>
            <a:endParaRPr lang="en-US" sz="2400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12648" y="1600200"/>
            <a:ext cx="768604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/>
              <a:t>• Privacy </a:t>
            </a:r>
            <a:r>
              <a:rPr lang="en-US" sz="2800" dirty="0">
                <a:effectLst/>
              </a:rPr>
              <a:t>(avoids probate)</a:t>
            </a:r>
          </a:p>
          <a:p>
            <a:r>
              <a:rPr lang="en-US" sz="2800" dirty="0">
                <a:effectLst/>
              </a:rPr>
              <a:t>• Estate Planning/Minors</a:t>
            </a:r>
          </a:p>
          <a:p>
            <a:r>
              <a:rPr lang="en-US" sz="2800" dirty="0">
                <a:effectLst/>
              </a:rPr>
              <a:t>	- Distributions to Minor Children at 21, 25, </a:t>
            </a:r>
            <a:r>
              <a:rPr lang="en-US" sz="2800" dirty="0" smtClean="0">
                <a:effectLst/>
              </a:rPr>
              <a:t>30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Spendthrift </a:t>
            </a:r>
            <a:r>
              <a:rPr lang="en-US" sz="2800" dirty="0"/>
              <a:t>Protection</a:t>
            </a:r>
          </a:p>
          <a:p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• Allows children to be taken care of until adulthood per your instructions</a:t>
            </a:r>
          </a:p>
          <a:p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smtClean="0"/>
              <a:t>Designates </a:t>
            </a:r>
            <a:r>
              <a:rPr lang="en-US" sz="2800" dirty="0" smtClean="0">
                <a:effectLst/>
              </a:rPr>
              <a:t>multiple lines of successio</a:t>
            </a:r>
            <a:r>
              <a:rPr lang="en-US" sz="2800" dirty="0" smtClean="0"/>
              <a:t>n who are “Able and willing” to take care of children</a:t>
            </a:r>
            <a:endParaRPr lang="en-US" sz="2400" dirty="0">
              <a:effectLst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8858250" y="3922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Exemption?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723" y="3544283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 smtClean="0"/>
              <a:t> 	</a:t>
            </a: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12648" y="1600200"/>
            <a:ext cx="768604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>
              <a:effectLst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8858250" y="3922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89316"/>
              </p:ext>
            </p:extLst>
          </p:nvPr>
        </p:nvGraphicFramePr>
        <p:xfrm>
          <a:off x="2210024" y="1846951"/>
          <a:ext cx="4572280" cy="265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236"/>
                <a:gridCol w="1833055"/>
                <a:gridCol w="1421989"/>
              </a:tblGrid>
              <a:tr h="329175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Rate</a:t>
                      </a:r>
                      <a:endParaRPr lang="en-US" dirty="0"/>
                    </a:p>
                  </a:txBody>
                  <a:tcPr/>
                </a:tc>
              </a:tr>
              <a:tr h="333747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</a:tr>
              <a:tr h="333747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$2.0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333747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$3.5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457049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33747"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29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46887" y="4647188"/>
            <a:ext cx="7245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Uncertainty </a:t>
            </a:r>
            <a:r>
              <a:rPr lang="mr-IN" sz="2800" dirty="0" smtClean="0"/>
              <a:t>–</a:t>
            </a:r>
            <a:r>
              <a:rPr lang="en-US" sz="2800" dirty="0" smtClean="0"/>
              <a:t> how to avoid estate tax?</a:t>
            </a:r>
            <a:endParaRPr lang="en-US" sz="2800" dirty="0"/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3600" b="1" dirty="0" smtClean="0"/>
              <a:t>AB Trust </a:t>
            </a:r>
            <a:r>
              <a:rPr lang="en-US" sz="2800" dirty="0"/>
              <a:t>for married </a:t>
            </a:r>
            <a:r>
              <a:rPr lang="en-US" sz="2800" dirty="0" smtClean="0"/>
              <a:t>couples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4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3130"/>
            <a:ext cx="8153400" cy="990600"/>
          </a:xfrm>
        </p:spPr>
        <p:txBody>
          <a:bodyPr/>
          <a:lstStyle/>
          <a:p>
            <a:r>
              <a:rPr lang="en-US" dirty="0" smtClean="0"/>
              <a:t>How an AB Trust Works</a:t>
            </a:r>
            <a:endParaRPr lang="en-US" dirty="0"/>
          </a:p>
        </p:txBody>
      </p:sp>
      <p:pic>
        <p:nvPicPr>
          <p:cNvPr id="4" name="Content Placeholder 3" descr="AB-Trust-Diagram-mine3.jpg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1" t="14482" r="16701" b="42224"/>
          <a:stretch/>
        </p:blipFill>
        <p:spPr>
          <a:xfrm>
            <a:off x="833480" y="1752054"/>
            <a:ext cx="8153400" cy="4495800"/>
          </a:xfrm>
        </p:spPr>
      </p:pic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2067" y="33967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 descr="AB-Trust-Diagram-mine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44" y="1532003"/>
            <a:ext cx="5039942" cy="50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Estate Tax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6315" y="2033611"/>
            <a:ext cx="8019733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 smtClean="0"/>
              <a:t>American Tax Relief Act </a:t>
            </a:r>
            <a:r>
              <a:rPr lang="en-US" sz="2800" dirty="0"/>
              <a:t>2012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- </a:t>
            </a:r>
            <a:r>
              <a:rPr lang="en-US" sz="2800" dirty="0"/>
              <a:t>estate tax exemption </a:t>
            </a:r>
            <a:r>
              <a:rPr lang="en-US" sz="2800" dirty="0" smtClean="0"/>
              <a:t>“permanent”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dirty="0"/>
              <a:t>	- $5.43 million, married couples $11.0 </a:t>
            </a:r>
            <a:r>
              <a:rPr lang="en-US" sz="2800" dirty="0" smtClean="0"/>
              <a:t>million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Doe this eliminate need for AB Trust?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89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Wills/Trusts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265229" y="1743654"/>
            <a:ext cx="635793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effectLst/>
              </a:rPr>
              <a:t>• Pay the sharks!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• It takes time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• One time only vs. future modifications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• Re-evaluate every few </a:t>
            </a:r>
            <a:r>
              <a:rPr lang="en-US" sz="2800" dirty="0" smtClean="0">
                <a:effectLst/>
              </a:rPr>
              <a:t>years</a:t>
            </a:r>
          </a:p>
          <a:p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smtClean="0"/>
              <a:t>Consider a will during residency but establish trust when you are an attending?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61" y="768702"/>
            <a:ext cx="7405248" cy="3911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7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College Savings</a:t>
            </a:r>
            <a:r>
              <a:rPr lang="en-US" sz="60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60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6000" b="1" cap="sm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6000" b="1" cap="small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60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6000" b="1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US" sz="3600" b="1" cap="non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980983"/>
            <a:ext cx="67056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Jeff Janowicz, MD</a:t>
            </a:r>
            <a:endParaRPr lang="en-US" dirty="0"/>
          </a:p>
          <a:p>
            <a:r>
              <a:rPr lang="en-US" dirty="0" smtClean="0"/>
              <a:t>Emergency Medicine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09" y="5980983"/>
            <a:ext cx="2163291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0" name="Content Placeholder 9" descr="32246668016_9e21fc447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3" r="-20003"/>
          <a:stretch>
            <a:fillRect/>
          </a:stretch>
        </p:blipFill>
        <p:spPr>
          <a:xfrm>
            <a:off x="612648" y="166068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7505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Savings Plans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34777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157461" y="1346734"/>
            <a:ext cx="6629400" cy="45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dirty="0" smtClean="0"/>
          </a:p>
          <a:p>
            <a:r>
              <a:rPr lang="en-US" sz="2800" dirty="0"/>
              <a:t>• </a:t>
            </a:r>
            <a:r>
              <a:rPr lang="en-US" sz="2800" dirty="0" smtClean="0"/>
              <a:t>48% of students do not finish university</a:t>
            </a:r>
            <a:r>
              <a:rPr lang="en-US" sz="1200" dirty="0" smtClean="0"/>
              <a:t>*</a:t>
            </a:r>
          </a:p>
          <a:p>
            <a:endParaRPr lang="en-US" sz="2800" dirty="0"/>
          </a:p>
          <a:p>
            <a:r>
              <a:rPr lang="en-US" sz="2800" dirty="0" smtClean="0">
                <a:effectLst/>
              </a:rPr>
              <a:t>• </a:t>
            </a:r>
            <a:r>
              <a:rPr lang="en-US" sz="2800" dirty="0">
                <a:effectLst/>
              </a:rPr>
              <a:t>Ways to provide incentive for parents to save for their </a:t>
            </a:r>
            <a:r>
              <a:rPr lang="en-US" sz="2800" dirty="0" smtClean="0">
                <a:effectLst/>
              </a:rPr>
              <a:t>children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>
                <a:effectLst/>
              </a:rPr>
              <a:t>s </a:t>
            </a:r>
            <a:r>
              <a:rPr lang="en-US" sz="2800" dirty="0">
                <a:effectLst/>
              </a:rPr>
              <a:t>future college </a:t>
            </a:r>
            <a:r>
              <a:rPr lang="en-US" sz="2800" dirty="0" smtClean="0">
                <a:effectLst/>
              </a:rPr>
              <a:t>expenses (the rich become richer!)</a:t>
            </a: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• State Education Trusts vs. State 529 plans</a:t>
            </a:r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sz="1200" dirty="0" smtClean="0">
                <a:effectLst/>
              </a:rPr>
              <a:t>*</a:t>
            </a:r>
            <a:r>
              <a:rPr lang="en-US" sz="1200" dirty="0" smtClean="0">
                <a:effectLst/>
              </a:rPr>
              <a:t>American College Board</a:t>
            </a:r>
            <a:endParaRPr lang="en-US" sz="1200" dirty="0">
              <a:effectLst/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486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you need?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990600" y="1828800"/>
            <a:ext cx="7543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effectLst/>
              </a:rPr>
              <a:t>• In past 10 years, tuition is increasing by 4-6%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• Factor in an additional 2% for inflation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smtClean="0"/>
              <a:t>Rate of increase may slow as state governments tie aid to tuition increases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480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8636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In August 2019, you will be given a check for about $25,000</a:t>
            </a:r>
          </a:p>
          <a:p>
            <a:endParaRPr lang="en-US" dirty="0"/>
          </a:p>
          <a:p>
            <a:r>
              <a:rPr lang="en-US" sz="2800" dirty="0" smtClean="0"/>
              <a:t>Feds			25%</a:t>
            </a:r>
          </a:p>
          <a:p>
            <a:r>
              <a:rPr lang="en-US" sz="2800" dirty="0" smtClean="0"/>
              <a:t>MI				4.3%</a:t>
            </a:r>
          </a:p>
          <a:p>
            <a:r>
              <a:rPr lang="en-US" sz="2800" dirty="0" smtClean="0"/>
              <a:t>FICA/Medicare		7.65% (15.3% if IC)</a:t>
            </a:r>
          </a:p>
          <a:p>
            <a:r>
              <a:rPr lang="en-US" sz="2800" dirty="0" smtClean="0"/>
              <a:t>Detroit			1.1%</a:t>
            </a:r>
          </a:p>
          <a:p>
            <a:r>
              <a:rPr lang="en-US" sz="2800" dirty="0" smtClean="0"/>
              <a:t>Total			38.05% (45.7 if IC)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86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You Need?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687638" y="1785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effectLst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498725" y="1966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effectLst/>
            </a:endParaRPr>
          </a:p>
        </p:txBody>
      </p:sp>
      <p:sp>
        <p:nvSpPr>
          <p:cNvPr id="60422" name="Rectangle 6"/>
          <p:cNvSpPr>
            <a:spLocks noChangeAspect="1" noChangeArrowheads="1"/>
          </p:cNvSpPr>
          <p:nvPr/>
        </p:nvSpPr>
        <p:spPr bwMode="auto">
          <a:xfrm>
            <a:off x="1143000" y="1828800"/>
            <a:ext cx="7018338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effectLst/>
              </a:rPr>
              <a:t>Current College Cost </a:t>
            </a:r>
            <a:r>
              <a:rPr lang="en-US" sz="2800" dirty="0" smtClean="0">
                <a:effectLst/>
              </a:rPr>
              <a:t>2018</a:t>
            </a:r>
            <a:r>
              <a:rPr lang="en-US" sz="1400" dirty="0" smtClean="0"/>
              <a:t>*</a:t>
            </a:r>
            <a:endParaRPr lang="en-US" sz="1400" dirty="0" smtClean="0">
              <a:effectLst/>
            </a:endParaRPr>
          </a:p>
          <a:p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4</a:t>
            </a:r>
            <a:r>
              <a:rPr lang="en-US" sz="2800" dirty="0">
                <a:effectLst/>
              </a:rPr>
              <a:t>-yr public			</a:t>
            </a:r>
            <a:r>
              <a:rPr lang="en-US" sz="2800" dirty="0" smtClean="0">
                <a:effectLst/>
              </a:rPr>
              <a:t>$</a:t>
            </a:r>
            <a:r>
              <a:rPr lang="en-US" sz="2800" dirty="0" smtClean="0"/>
              <a:t>24,610</a:t>
            </a: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4-yr private			</a:t>
            </a:r>
            <a:r>
              <a:rPr lang="en-US" sz="2800" dirty="0" smtClean="0">
                <a:effectLst/>
              </a:rPr>
              <a:t>$49,320</a:t>
            </a:r>
            <a:endParaRPr lang="en-US" sz="2800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9349" y="5614366"/>
            <a:ext cx="253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*American College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4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</a:t>
            </a:r>
            <a:r>
              <a:rPr lang="en-US" dirty="0" smtClean="0"/>
              <a:t>do You need</a:t>
            </a:r>
            <a:r>
              <a:rPr lang="en-US" dirty="0"/>
              <a:t>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48" y="2072564"/>
            <a:ext cx="8229600" cy="4114800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Estimated cost of college in 2036</a:t>
            </a:r>
            <a:r>
              <a:rPr lang="en-US" sz="1400" dirty="0" smtClean="0"/>
              <a:t>*</a:t>
            </a:r>
          </a:p>
          <a:p>
            <a:pPr>
              <a:buFont typeface="Wingdings" charset="0"/>
              <a:buNone/>
            </a:pPr>
            <a:endParaRPr lang="en-US" sz="2400" dirty="0" smtClean="0"/>
          </a:p>
          <a:p>
            <a:pPr>
              <a:buFont typeface="Wingdings" charset="0"/>
              <a:buNone/>
            </a:pPr>
            <a:r>
              <a:rPr lang="en-US" sz="2400" dirty="0" smtClean="0"/>
              <a:t>Yearly Inflation	</a:t>
            </a:r>
            <a:r>
              <a:rPr lang="en-US" sz="2400" b="1" u="sng" dirty="0" smtClean="0"/>
              <a:t>5%</a:t>
            </a:r>
            <a:r>
              <a:rPr lang="en-US" sz="2400" dirty="0" smtClean="0"/>
              <a:t>			</a:t>
            </a:r>
            <a:r>
              <a:rPr lang="en-US" sz="2400" b="1" u="sng" dirty="0" smtClean="0"/>
              <a:t>6%</a:t>
            </a:r>
            <a:endParaRPr lang="en-US" sz="2400" b="1" u="sng" dirty="0"/>
          </a:p>
          <a:p>
            <a:pPr>
              <a:buFont typeface="Wingdings" charset="0"/>
              <a:buNone/>
            </a:pPr>
            <a:endParaRPr lang="en-US" sz="2400" dirty="0" smtClean="0"/>
          </a:p>
          <a:p>
            <a:pPr>
              <a:buFont typeface="Wingdings" charset="0"/>
              <a:buNone/>
            </a:pPr>
            <a:r>
              <a:rPr lang="en-US" sz="2400" dirty="0" smtClean="0"/>
              <a:t>4-Yr Public		$51,615		$61,217</a:t>
            </a:r>
          </a:p>
          <a:p>
            <a:pPr>
              <a:buFont typeface="Wingdings" charset="0"/>
              <a:buNone/>
            </a:pPr>
            <a:r>
              <a:rPr lang="en-US" sz="2400" dirty="0" smtClean="0"/>
              <a:t>4-Yr Private		$101,617		$120,522</a:t>
            </a:r>
            <a:endParaRPr lang="en-US" sz="2400" dirty="0"/>
          </a:p>
          <a:p>
            <a:endParaRPr lang="en-US" sz="2400" u="sng" dirty="0" smtClean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r>
              <a:rPr lang="en-US" sz="1400" dirty="0" smtClean="0"/>
              <a:t>* American College Board</a:t>
            </a:r>
            <a:endParaRPr lang="en-US" sz="1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687638" y="1785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effectLst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498725" y="1966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effectLst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1143000" y="1828800"/>
            <a:ext cx="7018338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477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Education </a:t>
            </a:r>
            <a:r>
              <a:rPr lang="en-US" dirty="0" smtClean="0"/>
              <a:t>Trust (MET)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90600" y="1981200"/>
            <a:ext cx="784860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• Prepaid undergraduate tuition </a:t>
            </a:r>
            <a:r>
              <a:rPr lang="en-US" sz="2800" dirty="0" smtClean="0"/>
              <a:t>program</a:t>
            </a:r>
            <a:r>
              <a:rPr lang="mr-IN" sz="2800" dirty="0" smtClean="0"/>
              <a:t>…</a:t>
            </a:r>
            <a:r>
              <a:rPr lang="en-US" sz="2800" dirty="0" smtClean="0"/>
              <a:t>buy credits now to use later</a:t>
            </a:r>
          </a:p>
          <a:p>
            <a:endParaRPr lang="en-US" sz="2800" dirty="0"/>
          </a:p>
          <a:p>
            <a:r>
              <a:rPr lang="en-US" sz="2800" dirty="0"/>
              <a:t>• Must be used within 15 years of anticipated graduation from high school date</a:t>
            </a:r>
          </a:p>
          <a:p>
            <a:endParaRPr lang="en-US" sz="2800" dirty="0"/>
          </a:p>
          <a:p>
            <a:r>
              <a:rPr lang="en-US" sz="2800" dirty="0"/>
              <a:t>• May be transferred to siblings, cousins, or </a:t>
            </a:r>
            <a:r>
              <a:rPr lang="en-US" sz="2800" dirty="0" smtClean="0"/>
              <a:t>children</a:t>
            </a:r>
          </a:p>
          <a:p>
            <a:endParaRPr lang="en-US" sz="2800" dirty="0"/>
          </a:p>
          <a:p>
            <a:r>
              <a:rPr lang="en-US" sz="2800" dirty="0" smtClean="0"/>
              <a:t>• You </a:t>
            </a:r>
            <a:r>
              <a:rPr lang="en-US" sz="2800" dirty="0"/>
              <a:t>can pre-purchase credit hours, semesters, years of college, or entire 4-yr </a:t>
            </a:r>
            <a:r>
              <a:rPr lang="en-US" sz="2800" dirty="0" smtClean="0"/>
              <a:t>tuition</a:t>
            </a:r>
            <a:endParaRPr lang="en-US" sz="2800" dirty="0"/>
          </a:p>
          <a:p>
            <a:endParaRPr lang="en-US" sz="2800" dirty="0"/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83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Education Trust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990600" y="1828800"/>
            <a:ext cx="7848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• May also be used for in state private school attendance or out of state school attendance but with average or lowest tuition amount refunded to student each year for 4 years</a:t>
            </a:r>
          </a:p>
          <a:p>
            <a:endParaRPr lang="en-US" sz="2800" dirty="0"/>
          </a:p>
          <a:p>
            <a:r>
              <a:rPr lang="en-US" sz="2800" dirty="0"/>
              <a:t>• Lump sum or monthly payments provide tax deduction for contributors</a:t>
            </a:r>
          </a:p>
          <a:p>
            <a:endParaRPr lang="en-US" sz="2800" dirty="0"/>
          </a:p>
          <a:p>
            <a:r>
              <a:rPr lang="en-US" sz="2800" dirty="0" smtClean="0"/>
              <a:t>•You can set a payment plan with same cost newborn-adult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84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Education Trust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90600" y="16764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2133600" y="1981200"/>
            <a:ext cx="564249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Current Cost </a:t>
            </a:r>
            <a:r>
              <a:rPr lang="en-US" sz="2800" dirty="0" smtClean="0"/>
              <a:t>(Sept /2018)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Full				</a:t>
            </a:r>
            <a:r>
              <a:rPr lang="en-US" sz="2800" dirty="0" smtClean="0"/>
              <a:t>$71,280</a:t>
            </a:r>
          </a:p>
          <a:p>
            <a:endParaRPr lang="en-US" sz="2800" dirty="0"/>
          </a:p>
          <a:p>
            <a:r>
              <a:rPr lang="en-US" sz="2800" dirty="0" smtClean="0"/>
              <a:t>Semester</a:t>
            </a:r>
            <a:r>
              <a:rPr lang="en-US" sz="2800" dirty="0"/>
              <a:t>			</a:t>
            </a:r>
            <a:r>
              <a:rPr lang="en-US" sz="2800" dirty="0" smtClean="0"/>
              <a:t>$8,910</a:t>
            </a:r>
          </a:p>
          <a:p>
            <a:endParaRPr lang="en-US" sz="2800" dirty="0"/>
          </a:p>
          <a:p>
            <a:r>
              <a:rPr lang="en-US" sz="2800" dirty="0"/>
              <a:t>Community College		</a:t>
            </a:r>
            <a:r>
              <a:rPr lang="en-US" sz="2800" dirty="0" smtClean="0"/>
              <a:t>$6,640</a:t>
            </a:r>
          </a:p>
          <a:p>
            <a:endParaRPr lang="en-US" sz="2800" dirty="0"/>
          </a:p>
          <a:p>
            <a:r>
              <a:rPr lang="en-US" sz="2800" dirty="0" smtClean="0"/>
              <a:t>Credit Hour			$594/$111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2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4000" dirty="0"/>
              <a:t>Michigan Education Savings Plan</a:t>
            </a:r>
            <a:br>
              <a:rPr lang="en-US" sz="4000" dirty="0"/>
            </a:br>
            <a:r>
              <a:rPr lang="en-US" sz="4000" dirty="0"/>
              <a:t>529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33400" y="1655122"/>
            <a:ext cx="8229600" cy="381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• Investment fund managed by TIA-CREFF</a:t>
            </a:r>
          </a:p>
          <a:p>
            <a:endParaRPr lang="en-US" sz="2800" dirty="0"/>
          </a:p>
          <a:p>
            <a:r>
              <a:rPr lang="en-US" sz="2800" dirty="0"/>
              <a:t>• Conservative, moderate, and aggressive age-based allocation </a:t>
            </a:r>
            <a:r>
              <a:rPr lang="en-US" sz="2800" dirty="0" smtClean="0"/>
              <a:t>options</a:t>
            </a:r>
          </a:p>
          <a:p>
            <a:endParaRPr lang="en-US" sz="2800" dirty="0" smtClean="0"/>
          </a:p>
          <a:p>
            <a:r>
              <a:rPr lang="en-US" sz="2800" dirty="0"/>
              <a:t>• </a:t>
            </a:r>
            <a:r>
              <a:rPr lang="en-US" sz="2800" dirty="0" smtClean="0"/>
              <a:t>Also guaranteed options, mutual fund options for investing (not recommended)</a:t>
            </a:r>
            <a:endParaRPr lang="en-US" sz="2800" dirty="0"/>
          </a:p>
          <a:p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49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529 Investment Options</a:t>
            </a:r>
            <a:endParaRPr lang="en-US" dirty="0"/>
          </a:p>
        </p:txBody>
      </p:sp>
      <p:pic>
        <p:nvPicPr>
          <p:cNvPr id="6" name="Content Placeholder 5" descr="MissouriAge_Based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16" r="-65516"/>
          <a:stretch>
            <a:fillRect/>
          </a:stretch>
        </p:blipFill>
        <p:spPr>
          <a:xfrm>
            <a:off x="468622" y="1600200"/>
            <a:ext cx="7623008" cy="4396867"/>
          </a:xfrm>
        </p:spPr>
      </p:pic>
    </p:spTree>
    <p:extLst>
      <p:ext uri="{BB962C8B-B14F-4D97-AF65-F5344CB8AC3E}">
        <p14:creationId xmlns:p14="http://schemas.microsoft.com/office/powerpoint/2010/main" val="150670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529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914400" y="1905000"/>
            <a:ext cx="7391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• </a:t>
            </a:r>
            <a:r>
              <a:rPr lang="en-US" sz="2800" dirty="0"/>
              <a:t>May be used for nearly any higher education expense at nearly any US institution</a:t>
            </a:r>
          </a:p>
          <a:p>
            <a:endParaRPr lang="en-US" sz="2800" dirty="0"/>
          </a:p>
          <a:p>
            <a:r>
              <a:rPr lang="en-US" sz="2800" dirty="0"/>
              <a:t>• Maximum yearly contribution of $25,000, with $10,000 deductible on state income tax</a:t>
            </a:r>
          </a:p>
          <a:p>
            <a:endParaRPr lang="en-US" sz="2800" dirty="0"/>
          </a:p>
          <a:p>
            <a:r>
              <a:rPr lang="en-US" sz="2800" dirty="0"/>
              <a:t>• Transferable to other family </a:t>
            </a:r>
            <a:r>
              <a:rPr lang="en-US" sz="2800" dirty="0" smtClean="0"/>
              <a:t>members</a:t>
            </a:r>
          </a:p>
          <a:p>
            <a:endParaRPr lang="en-US" sz="2800" dirty="0"/>
          </a:p>
          <a:p>
            <a:r>
              <a:rPr lang="en-US" sz="2800" dirty="0"/>
              <a:t>• Distributions </a:t>
            </a:r>
            <a:r>
              <a:rPr lang="en-US" sz="2800" dirty="0" smtClean="0"/>
              <a:t>are tax exempt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380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Chose?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529</a:t>
            </a:r>
          </a:p>
          <a:p>
            <a:endParaRPr lang="en-US" sz="2800" dirty="0" smtClean="0"/>
          </a:p>
          <a:p>
            <a:r>
              <a:rPr lang="en-US" sz="2800" dirty="0" smtClean="0"/>
              <a:t>All Michigan Education Trust</a:t>
            </a:r>
          </a:p>
          <a:p>
            <a:endParaRPr lang="en-US" sz="2800" dirty="0" smtClean="0"/>
          </a:p>
          <a:p>
            <a:r>
              <a:rPr lang="en-US" sz="2800" dirty="0" smtClean="0"/>
              <a:t>MET and some 529?</a:t>
            </a:r>
          </a:p>
          <a:p>
            <a:endParaRPr lang="en-US" sz="2800" dirty="0"/>
          </a:p>
          <a:p>
            <a:r>
              <a:rPr lang="en-US" sz="2800" dirty="0" smtClean="0"/>
              <a:t>I chose all 529 </a:t>
            </a:r>
            <a:r>
              <a:rPr lang="mr-IN" sz="2800" dirty="0" smtClean="0"/>
              <a:t>–</a:t>
            </a:r>
            <a:r>
              <a:rPr lang="en-US" sz="2800" dirty="0" smtClean="0"/>
              <a:t> Why?</a:t>
            </a:r>
          </a:p>
        </p:txBody>
      </p:sp>
    </p:spTree>
    <p:extLst>
      <p:ext uri="{BB962C8B-B14F-4D97-AF65-F5344CB8AC3E}">
        <p14:creationId xmlns:p14="http://schemas.microsoft.com/office/powerpoint/2010/main" val="264026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“10 For 10”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Contribute $10,000 per year for each child for their first 10 years to their 529</a:t>
            </a:r>
          </a:p>
          <a:p>
            <a:endParaRPr lang="en-US" sz="2800" dirty="0"/>
          </a:p>
          <a:p>
            <a:r>
              <a:rPr lang="en-US" sz="2800" dirty="0" smtClean="0"/>
              <a:t>10K per year at 5% interest is $195,000 at the age of 18 </a:t>
            </a:r>
          </a:p>
          <a:p>
            <a:endParaRPr lang="en-US" sz="2800" dirty="0"/>
          </a:p>
          <a:p>
            <a:r>
              <a:rPr lang="en-US" sz="2800" dirty="0" smtClean="0"/>
              <a:t>10K per year at 6% interest is $222,686 at the age of 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696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endParaRPr lang="en-US" sz="2400" u="sng" dirty="0"/>
          </a:p>
          <a:p>
            <a:pPr>
              <a:buFont typeface="Wingdings" charset="0"/>
              <a:buNone/>
            </a:pP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31403"/>
              </p:ext>
            </p:extLst>
          </p:nvPr>
        </p:nvGraphicFramePr>
        <p:xfrm>
          <a:off x="1762760" y="1623967"/>
          <a:ext cx="6263640" cy="4395833"/>
        </p:xfrm>
        <a:graphic>
          <a:graphicData uri="http://schemas.openxmlformats.org/drawingml/2006/table">
            <a:tbl>
              <a:tblPr/>
              <a:tblGrid>
                <a:gridCol w="1565910"/>
                <a:gridCol w="1565910"/>
                <a:gridCol w="1565910"/>
                <a:gridCol w="1565910"/>
              </a:tblGrid>
              <a:tr h="1078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Percentile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MFJ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160,864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67,187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198,101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200,026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87,149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298,737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235,687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95,378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336,706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290,860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109,210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391,010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360,435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143,705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477,128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506,553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193,307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761,938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4368541" y="228600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1219200" y="6172200"/>
            <a:ext cx="307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effectLst/>
              </a:rPr>
              <a:t>Source: Urban-Brookings Tax Policy Center</a:t>
            </a:r>
            <a:endParaRPr lang="en-US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6224" y="228600"/>
            <a:ext cx="4959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2014 AGI Percentiles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1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 a year or two to buy a home</a:t>
            </a:r>
          </a:p>
          <a:p>
            <a:r>
              <a:rPr lang="en-US" dirty="0" smtClean="0"/>
              <a:t>You will most likely be married with children…alimony and child support suppress wealth</a:t>
            </a:r>
          </a:p>
          <a:p>
            <a:r>
              <a:rPr lang="en-US" dirty="0" smtClean="0"/>
              <a:t>Use cash when you can</a:t>
            </a:r>
          </a:p>
          <a:p>
            <a:r>
              <a:rPr lang="en-US" dirty="0"/>
              <a:t>Save for your kids college EARLY</a:t>
            </a:r>
          </a:p>
          <a:p>
            <a:r>
              <a:rPr lang="en-US" dirty="0"/>
              <a:t>Somebody in the relationship has to be into this stuff</a:t>
            </a:r>
          </a:p>
          <a:p>
            <a:r>
              <a:rPr lang="en-US" dirty="0"/>
              <a:t>Use spousal income to max out </a:t>
            </a:r>
            <a:r>
              <a:rPr lang="en-US" dirty="0" smtClean="0"/>
              <a:t>retirement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1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301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Maximize your pretax savings 1st, then tax free growth investments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401K or 403B, employer contributing plan</a:t>
            </a:r>
          </a:p>
          <a:p>
            <a:pPr marL="365760" lvl="1" indent="0">
              <a:buNone/>
            </a:pPr>
            <a:r>
              <a:rPr lang="en-US" sz="2200" dirty="0" smtClean="0"/>
              <a:t>		54,000/yr at 6% = $4,609,092</a:t>
            </a:r>
          </a:p>
          <a:p>
            <a:pPr marL="365760" lvl="1" indent="0">
              <a:buNone/>
            </a:pPr>
            <a:r>
              <a:rPr lang="en-US" sz="2900" dirty="0" smtClean="0"/>
              <a:t>	401K Traditional</a:t>
            </a:r>
          </a:p>
          <a:p>
            <a:pPr marL="365760" lvl="1" indent="0">
              <a:buNone/>
            </a:pPr>
            <a:r>
              <a:rPr lang="en-US" sz="2200" dirty="0" smtClean="0"/>
              <a:t>		18,500/yr at 6% = </a:t>
            </a:r>
            <a:r>
              <a:rPr lang="en-US" sz="2200" dirty="0"/>
              <a:t>$</a:t>
            </a:r>
            <a:r>
              <a:rPr lang="en-US" sz="2200" dirty="0" smtClean="0"/>
              <a:t>1,550,331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are here to help</a:t>
            </a:r>
          </a:p>
          <a:p>
            <a:endParaRPr lang="en-US" dirty="0" smtClean="0"/>
          </a:p>
          <a:p>
            <a:r>
              <a:rPr lang="en-US" dirty="0"/>
              <a:t>Give it </a:t>
            </a:r>
            <a:r>
              <a:rPr lang="en-US" dirty="0" smtClean="0"/>
              <a:t>5-10 </a:t>
            </a:r>
            <a:r>
              <a:rPr lang="en-US" dirty="0"/>
              <a:t>years, and you will be amazed at how wealthy you feel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3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Graduation 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2018, as residents, you will pay 6.2% of your salary ($24,735) in Social Security = $1,534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 2018, as an attending, you will most likely pay 6.2% on $127,200, the maximum SS tax of $7,886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 2018, you will have paid MORE THAN the maximum SS tax, you will get this in a REFUND ($1,534) in 2019 when you file your taxes</a:t>
            </a:r>
          </a:p>
        </p:txBody>
      </p:sp>
    </p:spTree>
    <p:extLst>
      <p:ext uri="{BB962C8B-B14F-4D97-AF65-F5344CB8AC3E}">
        <p14:creationId xmlns:p14="http://schemas.microsoft.com/office/powerpoint/2010/main" val="97603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Income vs. Net Worth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32294"/>
            <a:ext cx="8153400" cy="51439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600" dirty="0" smtClean="0"/>
              <a:t>New attendings have high income, but a dismally low net worth</a:t>
            </a:r>
          </a:p>
          <a:p>
            <a:endParaRPr lang="en-US" sz="2600" dirty="0"/>
          </a:p>
          <a:p>
            <a:r>
              <a:rPr lang="en-US" sz="2600" dirty="0" smtClean="0"/>
              <a:t>1 Million net worth by age 40 is a great goal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Grow wealth and worth by regular savings and compound interest and paying off debt</a:t>
            </a:r>
          </a:p>
          <a:p>
            <a:endParaRPr lang="en-US" sz="2600" dirty="0" smtClean="0"/>
          </a:p>
          <a:p>
            <a:r>
              <a:rPr lang="en-US" sz="2600" dirty="0"/>
              <a:t>Personality type matters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5260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188" y="1567543"/>
            <a:ext cx="7405248" cy="10516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Protecting Assets</a:t>
            </a:r>
            <a:endParaRPr lang="en-US" sz="6000" b="1" cap="small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Jeff Janowicz, MD</a:t>
            </a:r>
            <a:endParaRPr lang="en-US" dirty="0"/>
          </a:p>
          <a:p>
            <a:r>
              <a:rPr lang="en-US" dirty="0" smtClean="0"/>
              <a:t>Emergency Medicine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09" y="5980983"/>
            <a:ext cx="2163291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6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A substantial investment is necessary to get everything set </a:t>
            </a:r>
            <a:r>
              <a:rPr lang="en-US" sz="2800" dirty="0" smtClean="0"/>
              <a:t>up</a:t>
            </a:r>
            <a:r>
              <a:rPr lang="en-US" sz="2800" dirty="0"/>
              <a:t> </a:t>
            </a:r>
            <a:r>
              <a:rPr lang="en-US" sz="2800" dirty="0" smtClean="0"/>
              <a:t>to protect your assets</a:t>
            </a:r>
          </a:p>
          <a:p>
            <a:endParaRPr lang="en-US" sz="2800" dirty="0" smtClean="0"/>
          </a:p>
          <a:p>
            <a:r>
              <a:rPr lang="en-US" sz="2800" dirty="0"/>
              <a:t>	- time</a:t>
            </a:r>
            <a:br>
              <a:rPr lang="en-US" sz="2800" dirty="0"/>
            </a:br>
            <a:r>
              <a:rPr lang="en-US" sz="2800" dirty="0"/>
              <a:t>	- effort</a:t>
            </a:r>
            <a:br>
              <a:rPr lang="en-US" sz="2800" dirty="0"/>
            </a:br>
            <a:r>
              <a:rPr lang="en-US" sz="2800" dirty="0"/>
              <a:t>	- difficult decisions	</a:t>
            </a:r>
            <a:br>
              <a:rPr lang="en-US" sz="2800" dirty="0"/>
            </a:br>
            <a:r>
              <a:rPr lang="en-US" sz="2800" dirty="0"/>
              <a:t>	- money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431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2681</TotalTime>
  <Words>2078</Words>
  <Application>Microsoft Macintosh PowerPoint</Application>
  <PresentationFormat>On-screen Show (4:3)</PresentationFormat>
  <Paragraphs>606</Paragraphs>
  <Slides>62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Median</vt:lpstr>
      <vt:lpstr>   TRANSITIONS Protecting Assets/College Savings  Resident Conference September 20th, 2018</vt:lpstr>
      <vt:lpstr>Thanks</vt:lpstr>
      <vt:lpstr>Keep in Mind</vt:lpstr>
      <vt:lpstr>Keep in Mind</vt:lpstr>
      <vt:lpstr>Keep in Mind</vt:lpstr>
      <vt:lpstr>PowerPoint Presentation</vt:lpstr>
      <vt:lpstr>Income vs. Net Worth</vt:lpstr>
      <vt:lpstr>Protecting Assets</vt:lpstr>
      <vt:lpstr>Assets</vt:lpstr>
      <vt:lpstr>Disclaimer </vt:lpstr>
      <vt:lpstr>Insurance</vt:lpstr>
      <vt:lpstr>Long Term Care Insurance</vt:lpstr>
      <vt:lpstr>Term Life Insurance</vt:lpstr>
      <vt:lpstr>Term Life Insurance</vt:lpstr>
      <vt:lpstr>Different Approach</vt:lpstr>
      <vt:lpstr>My Death Plan</vt:lpstr>
      <vt:lpstr>Life Insurance</vt:lpstr>
      <vt:lpstr>Term Life Insurance</vt:lpstr>
      <vt:lpstr>Term Life Insurance</vt:lpstr>
      <vt:lpstr>Disability Insurance</vt:lpstr>
      <vt:lpstr>Options</vt:lpstr>
      <vt:lpstr>Options</vt:lpstr>
      <vt:lpstr>Disability Insurance</vt:lpstr>
      <vt:lpstr>Disability Insurance</vt:lpstr>
      <vt:lpstr>Disability Insurance</vt:lpstr>
      <vt:lpstr>Disability Insurance</vt:lpstr>
      <vt:lpstr>Disability Insurance</vt:lpstr>
      <vt:lpstr>Disability Insurance</vt:lpstr>
      <vt:lpstr>Disability Insurance</vt:lpstr>
      <vt:lpstr>Disability Insurance</vt:lpstr>
      <vt:lpstr>Disability Insurance</vt:lpstr>
      <vt:lpstr>Disability Insurance</vt:lpstr>
      <vt:lpstr>Disability Insurance</vt:lpstr>
      <vt:lpstr>Disability Insurance</vt:lpstr>
      <vt:lpstr>Disability Insurance</vt:lpstr>
      <vt:lpstr>How Much Does It Cost? </vt:lpstr>
      <vt:lpstr>How Much Does It Cost? </vt:lpstr>
      <vt:lpstr>Wills</vt:lpstr>
      <vt:lpstr>Testamentary Trust</vt:lpstr>
      <vt:lpstr>Irrevocable Trusts</vt:lpstr>
      <vt:lpstr>Irrevocable Trust Major Purposes</vt:lpstr>
      <vt:lpstr>Tax Exemption?</vt:lpstr>
      <vt:lpstr>How an AB Trust Works</vt:lpstr>
      <vt:lpstr>Current Estate Tax</vt:lpstr>
      <vt:lpstr>Wills/Trusts</vt:lpstr>
      <vt:lpstr>College Savings   </vt:lpstr>
      <vt:lpstr>Why?</vt:lpstr>
      <vt:lpstr>College Savings Plans</vt:lpstr>
      <vt:lpstr>How much do you need?</vt:lpstr>
      <vt:lpstr>How much do You Need?</vt:lpstr>
      <vt:lpstr>How much do You need?</vt:lpstr>
      <vt:lpstr>Michigan Education Trust (MET)</vt:lpstr>
      <vt:lpstr>Michigan Education Trust</vt:lpstr>
      <vt:lpstr>Michigan Education Trust</vt:lpstr>
      <vt:lpstr>Michigan Education Savings Plan 529</vt:lpstr>
      <vt:lpstr>529 Investment Options</vt:lpstr>
      <vt:lpstr>Michigan 529</vt:lpstr>
      <vt:lpstr>What to Chose?</vt:lpstr>
      <vt:lpstr>“10 For 10” Plan</vt:lpstr>
      <vt:lpstr>Advice</vt:lpstr>
      <vt:lpstr>Advice</vt:lpstr>
      <vt:lpstr>3rd Year Graduation Gift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pain in the emergency department </dc:title>
  <dc:creator>Erin and Jeff Janowicz</dc:creator>
  <cp:lastModifiedBy>Erin and Jeff Janowicz</cp:lastModifiedBy>
  <cp:revision>108</cp:revision>
  <dcterms:created xsi:type="dcterms:W3CDTF">2015-07-10T23:48:51Z</dcterms:created>
  <dcterms:modified xsi:type="dcterms:W3CDTF">2018-09-20T01:15:50Z</dcterms:modified>
</cp:coreProperties>
</file>