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6"/>
  </p:notesMasterIdLst>
  <p:sldIdLst>
    <p:sldId id="256" r:id="rId2"/>
    <p:sldId id="300" r:id="rId3"/>
    <p:sldId id="301" r:id="rId4"/>
    <p:sldId id="302" r:id="rId5"/>
    <p:sldId id="304" r:id="rId6"/>
    <p:sldId id="316" r:id="rId7"/>
    <p:sldId id="305" r:id="rId8"/>
    <p:sldId id="299" r:id="rId9"/>
    <p:sldId id="306" r:id="rId10"/>
    <p:sldId id="257" r:id="rId11"/>
    <p:sldId id="258" r:id="rId12"/>
    <p:sldId id="259" r:id="rId13"/>
    <p:sldId id="260" r:id="rId14"/>
    <p:sldId id="264" r:id="rId15"/>
    <p:sldId id="261" r:id="rId16"/>
    <p:sldId id="262" r:id="rId17"/>
    <p:sldId id="263" r:id="rId18"/>
    <p:sldId id="269" r:id="rId19"/>
    <p:sldId id="265" r:id="rId20"/>
    <p:sldId id="267" r:id="rId21"/>
    <p:sldId id="268" r:id="rId22"/>
    <p:sldId id="270" r:id="rId23"/>
    <p:sldId id="271" r:id="rId24"/>
    <p:sldId id="277" r:id="rId25"/>
    <p:sldId id="272" r:id="rId26"/>
    <p:sldId id="273" r:id="rId27"/>
    <p:sldId id="274" r:id="rId28"/>
    <p:sldId id="275" r:id="rId29"/>
    <p:sldId id="276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91" r:id="rId42"/>
    <p:sldId id="289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308" r:id="rId51"/>
    <p:sldId id="310" r:id="rId52"/>
    <p:sldId id="312" r:id="rId53"/>
    <p:sldId id="314" r:id="rId54"/>
    <p:sldId id="315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8"/>
    <p:restoredTop sz="94586"/>
  </p:normalViewPr>
  <p:slideViewPr>
    <p:cSldViewPr snapToGrid="0" snapToObjects="1">
      <p:cViewPr varScale="1">
        <p:scale>
          <a:sx n="60" d="100"/>
          <a:sy n="60" d="100"/>
        </p:scale>
        <p:origin x="176" y="1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BCE3B-FF21-E644-B219-310F5FAA1BBB}" type="datetimeFigureOut">
              <a:rPr lang="en-US" smtClean="0"/>
              <a:t>12/5/18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B7169-6F6D-2C44-BA69-13C43F597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53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B7169-6F6D-2C44-BA69-13C43F5970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36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B7169-6F6D-2C44-BA69-13C43F5970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8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4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4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8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7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0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9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8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9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5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1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4AAB9-8FDB-794C-BEA7-EE8DB0F8B9A9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F1852-FCE9-5F4C-9F6C-D0A9282AE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1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BAZINGA! </a:t>
            </a:r>
            <a:br>
              <a:rPr lang="en-US" dirty="0"/>
            </a:br>
            <a:r>
              <a:rPr lang="en-US" dirty="0"/>
              <a:t>Semester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BurKava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9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HTN/Circulation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106" y="1520568"/>
            <a:ext cx="11167788" cy="4621212"/>
          </a:xfrm>
        </p:spPr>
        <p:txBody>
          <a:bodyPr>
            <a:noAutofit/>
          </a:bodyPr>
          <a:lstStyle/>
          <a:p>
            <a:pPr fontAlgn="base"/>
            <a:r>
              <a:rPr lang="en-US" sz="3200" dirty="0"/>
              <a:t>By measurement, what defines an aortic aneurysm</a:t>
            </a:r>
            <a:r>
              <a:rPr lang="en-US" sz="3200" dirty="0" smtClean="0"/>
              <a:t>? </a:t>
            </a:r>
            <a:r>
              <a:rPr lang="en-US" sz="3200" dirty="0" smtClean="0"/>
              <a:t>(in each section)</a:t>
            </a:r>
            <a:r>
              <a:rPr lang="en-US" sz="3200" dirty="0" smtClean="0"/>
              <a:t>  </a:t>
            </a:r>
            <a:endParaRPr lang="en-US" sz="3200" dirty="0"/>
          </a:p>
          <a:p>
            <a:pPr lvl="1" fontAlgn="base"/>
            <a:r>
              <a:rPr lang="en-US" sz="2800" dirty="0"/>
              <a:t>Ascending &gt;5cm, descending &gt;4cm, abdominal &gt;3cm </a:t>
            </a:r>
          </a:p>
          <a:p>
            <a:endParaRPr lang="en-US" sz="3200" b="0" dirty="0">
              <a:effectLst/>
            </a:endParaRPr>
          </a:p>
          <a:p>
            <a:pPr fontAlgn="base"/>
            <a:r>
              <a:rPr lang="en-US" sz="3200" dirty="0"/>
              <a:t>What is the proper way to measure the aorta on ultrasound, outer to outer, inner to inner, inner to outer, or outer to inner?</a:t>
            </a:r>
          </a:p>
          <a:p>
            <a:pPr lvl="1" fontAlgn="base"/>
            <a:r>
              <a:rPr lang="en-US" sz="2800" dirty="0"/>
              <a:t>Outer to outer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What is the goal blood pressure in a patient with aortic dissection?</a:t>
            </a:r>
          </a:p>
          <a:p>
            <a:pPr lvl="1" fontAlgn="base"/>
            <a:r>
              <a:rPr lang="en-US" sz="2800" dirty="0"/>
              <a:t>Systolic 100-120</a:t>
            </a:r>
          </a:p>
          <a:p>
            <a:pPr fontAlgn="base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186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HTN/Circulation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3200" dirty="0"/>
              <a:t>What is the goal HR in a patient with aortic dissection?</a:t>
            </a:r>
          </a:p>
          <a:p>
            <a:pPr lvl="1" fontAlgn="base"/>
            <a:r>
              <a:rPr lang="en-US" sz="2800" dirty="0"/>
              <a:t>HR 60-80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You have a gentleman with intermittent hypertension over the past few months with an adrenal mass on CT.  What is the best pharmacologic agent to control his BP?</a:t>
            </a:r>
          </a:p>
          <a:p>
            <a:pPr lvl="1" fontAlgn="base"/>
            <a:r>
              <a:rPr lang="en-US" sz="2800" dirty="0" err="1"/>
              <a:t>Phentolamine</a:t>
            </a:r>
            <a:r>
              <a:rPr lang="en-US" sz="2800" dirty="0"/>
              <a:t>- reversible non-selective alpha blocker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First line outpatient anti-HTN for DM and/or proteinuria?</a:t>
            </a:r>
          </a:p>
          <a:p>
            <a:pPr lvl="1" fontAlgn="base"/>
            <a:r>
              <a:rPr lang="en-US" sz="2800" dirty="0" err="1"/>
              <a:t>ACEi</a:t>
            </a:r>
            <a:r>
              <a:rPr lang="en-US" sz="2800" dirty="0"/>
              <a:t>/ARB</a:t>
            </a:r>
          </a:p>
        </p:txBody>
      </p:sp>
    </p:spTree>
    <p:extLst>
      <p:ext uri="{BB962C8B-B14F-4D97-AF65-F5344CB8AC3E}">
        <p14:creationId xmlns:p14="http://schemas.microsoft.com/office/powerpoint/2010/main" val="214142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dirty="0">
              <a:effectLst/>
            </a:endParaRPr>
          </a:p>
          <a:p>
            <a:pPr fontAlgn="base"/>
            <a:r>
              <a:rPr lang="en-US" sz="3600" dirty="0"/>
              <a:t>First line anti-hypertensive for anyone with CAD or non-acute CHF?</a:t>
            </a:r>
          </a:p>
          <a:p>
            <a:pPr lvl="1" fontAlgn="base"/>
            <a:r>
              <a:rPr lang="en-US" sz="3200" dirty="0"/>
              <a:t>Beta-blocker</a:t>
            </a:r>
          </a:p>
          <a:p>
            <a:pPr lvl="1" fontAlgn="base"/>
            <a:endParaRPr lang="en-US" sz="3200" dirty="0"/>
          </a:p>
          <a:p>
            <a:pPr fontAlgn="base"/>
            <a:r>
              <a:rPr lang="en-US" sz="3600" dirty="0"/>
              <a:t>Nitroglycerin drip rate?</a:t>
            </a:r>
          </a:p>
          <a:p>
            <a:pPr lvl="1" fontAlgn="base"/>
            <a:r>
              <a:rPr lang="en-US" sz="3200" dirty="0"/>
              <a:t>5-100 mcg/min </a:t>
            </a:r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D66B2800-2B59-4450-98E5-B16106C61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HTN/Circulation</a:t>
            </a:r>
          </a:p>
        </p:txBody>
      </p:sp>
    </p:spTree>
    <p:extLst>
      <p:ext uri="{BB962C8B-B14F-4D97-AF65-F5344CB8AC3E}">
        <p14:creationId xmlns:p14="http://schemas.microsoft.com/office/powerpoint/2010/main" val="81747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Valve/DVT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endParaRPr lang="en-US" dirty="0"/>
          </a:p>
          <a:p>
            <a:pPr fontAlgn="base"/>
            <a:r>
              <a:rPr lang="en-US" sz="3600" dirty="0"/>
              <a:t>What are ⅗ of the Minor Criteria in Dukes Criteria? </a:t>
            </a:r>
          </a:p>
          <a:p>
            <a:pPr fontAlgn="base"/>
            <a:endParaRPr lang="en-US" sz="3600" dirty="0"/>
          </a:p>
          <a:p>
            <a:pPr lvl="1" fontAlgn="base"/>
            <a:r>
              <a:rPr lang="en-US" sz="3200" dirty="0"/>
              <a:t>1.) Predisposing heart condition or IVDU; </a:t>
            </a:r>
          </a:p>
          <a:p>
            <a:pPr lvl="1" fontAlgn="base"/>
            <a:r>
              <a:rPr lang="en-US" sz="3200" dirty="0"/>
              <a:t>2.) Fever; </a:t>
            </a:r>
          </a:p>
          <a:p>
            <a:pPr lvl="1" fontAlgn="base"/>
            <a:r>
              <a:rPr lang="en-US" sz="3200" dirty="0"/>
              <a:t>3.) Vascular phenomena (</a:t>
            </a:r>
            <a:r>
              <a:rPr lang="en-US" sz="3200" dirty="0" err="1"/>
              <a:t>Janeway</a:t>
            </a:r>
            <a:r>
              <a:rPr lang="en-US" sz="3200" dirty="0"/>
              <a:t> lesion / splinter hemorrhage); </a:t>
            </a:r>
          </a:p>
          <a:p>
            <a:pPr lvl="1" fontAlgn="base"/>
            <a:r>
              <a:rPr lang="en-US" sz="3200" dirty="0"/>
              <a:t>4.) Immunologic Phenomena (Osler nodes / Roth spots); </a:t>
            </a:r>
          </a:p>
          <a:p>
            <a:pPr lvl="1" fontAlgn="base"/>
            <a:r>
              <a:rPr lang="en-US" sz="3200" dirty="0"/>
              <a:t>5.) Positive blood culture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84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DVT/Valve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Major Dukes Criteria for endocarditis?</a:t>
            </a:r>
          </a:p>
          <a:p>
            <a:pPr lvl="1"/>
            <a:r>
              <a:rPr lang="en-US" sz="3200" b="1" dirty="0"/>
              <a:t>+Blood culture from 2 separate blood cultures</a:t>
            </a:r>
            <a:r>
              <a:rPr lang="en-US" sz="3200" dirty="0"/>
              <a:t>, bug consistent with IE</a:t>
            </a:r>
          </a:p>
          <a:p>
            <a:pPr lvl="1"/>
            <a:r>
              <a:rPr lang="en-US" sz="3200" b="1" dirty="0"/>
              <a:t>Evidence of endocardial involvement </a:t>
            </a:r>
            <a:r>
              <a:rPr lang="en-US" sz="3200" dirty="0"/>
              <a:t>(abscess, dehiscence of valve, new </a:t>
            </a:r>
            <a:r>
              <a:rPr lang="en-US" sz="3200" dirty="0" err="1"/>
              <a:t>regurg</a:t>
            </a:r>
            <a:r>
              <a:rPr lang="en-US" sz="3200" dirty="0"/>
              <a:t>, etc.) </a:t>
            </a:r>
            <a:r>
              <a:rPr lang="mr-IN" sz="3200" dirty="0"/>
              <a:t>–</a:t>
            </a:r>
            <a:r>
              <a:rPr lang="en-US" sz="3200" dirty="0"/>
              <a:t> Worsening or change of pre-existing murmur does not count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394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Valve/DVT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477" y="1825625"/>
            <a:ext cx="10515600" cy="4351338"/>
          </a:xfrm>
        </p:spPr>
        <p:txBody>
          <a:bodyPr/>
          <a:lstStyle/>
          <a:p>
            <a:endParaRPr lang="en-US" b="0" dirty="0">
              <a:effectLst/>
            </a:endParaRPr>
          </a:p>
          <a:p>
            <a:pPr fontAlgn="base"/>
            <a:r>
              <a:rPr lang="en-US" sz="3200" dirty="0"/>
              <a:t>Beside IV Drug users, what other population have an increased risk for infective endocarditis? </a:t>
            </a:r>
          </a:p>
          <a:p>
            <a:pPr lvl="1" fontAlgn="base"/>
            <a:r>
              <a:rPr lang="en-US" sz="2800" dirty="0"/>
              <a:t>Non-native valves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What is the most common presenting symptom of </a:t>
            </a:r>
            <a:r>
              <a:rPr lang="en-US" sz="3200" dirty="0" smtClean="0"/>
              <a:t>a murmur with mid-systolic snap followed by flow murmur?</a:t>
            </a:r>
            <a:endParaRPr lang="en-US" sz="3200" dirty="0"/>
          </a:p>
          <a:p>
            <a:pPr lvl="1" fontAlgn="base"/>
            <a:r>
              <a:rPr lang="en-US" sz="2800" dirty="0"/>
              <a:t>Mitral Valve Prolapse → palpitations ; Beta blockers can help with symptoms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79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386"/>
            <a:ext cx="10515600" cy="6443330"/>
          </a:xfrm>
        </p:spPr>
        <p:txBody>
          <a:bodyPr>
            <a:noAutofit/>
          </a:bodyPr>
          <a:lstStyle/>
          <a:p>
            <a:endParaRPr lang="en-US" sz="3200" b="0" dirty="0">
              <a:effectLst/>
            </a:endParaRPr>
          </a:p>
          <a:p>
            <a:pPr fontAlgn="base"/>
            <a:r>
              <a:rPr lang="en-US" sz="3600" dirty="0"/>
              <a:t>Name ⅗ sonographic findings with pulmonary embolism</a:t>
            </a:r>
          </a:p>
          <a:p>
            <a:pPr lvl="1" fontAlgn="base"/>
            <a:r>
              <a:rPr lang="en-US" sz="3200" dirty="0"/>
              <a:t>1.) RV Dilation; 2.) RV Systolic Dysfunction; 3.) Flattening / deviation of interventricular septum (the “D sign”); 4.) Dilated IVC; 5.) Right heart thrombus or thrombus in transition </a:t>
            </a:r>
          </a:p>
          <a:p>
            <a:pPr lvl="1" fontAlgn="base"/>
            <a:endParaRPr lang="en-US" sz="3200" dirty="0"/>
          </a:p>
          <a:p>
            <a:pPr fontAlgn="base"/>
            <a:r>
              <a:rPr lang="en-US" sz="3200" dirty="0"/>
              <a:t>Name 3 signs of right heart strain on EKG (e.g. suggesting PE)</a:t>
            </a:r>
          </a:p>
          <a:p>
            <a:pPr lvl="1" fontAlgn="base"/>
            <a:r>
              <a:rPr lang="en-US" sz="2800" b="1" dirty="0"/>
              <a:t>Sinus Tachycardia, S1Q3T3, new RBBB, R atrial enlargement</a:t>
            </a:r>
            <a:r>
              <a:rPr lang="en-US" sz="2800" dirty="0"/>
              <a:t> (peaked P wave in lead II &gt; 2.5 mm in height), </a:t>
            </a:r>
            <a:r>
              <a:rPr lang="en-US" sz="2800" dirty="0" err="1"/>
              <a:t>Afib</a:t>
            </a:r>
            <a:r>
              <a:rPr lang="en-US" sz="2800" dirty="0"/>
              <a:t> or flutter, non-specific T-wave changes</a:t>
            </a:r>
          </a:p>
          <a:p>
            <a:pPr lvl="1" fontAlgn="base"/>
            <a:endParaRPr lang="en-US" sz="32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0330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DVT/Valve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 lnSpcReduction="10000"/>
          </a:bodyPr>
          <a:lstStyle/>
          <a:p>
            <a:endParaRPr lang="en-US" b="0" dirty="0">
              <a:effectLst/>
            </a:endParaRPr>
          </a:p>
          <a:p>
            <a:pPr fontAlgn="base"/>
            <a:r>
              <a:rPr lang="en-US" sz="3600" dirty="0"/>
              <a:t>Name 4/7 of the actual Wells Criteria </a:t>
            </a:r>
            <a:r>
              <a:rPr lang="en-US" dirty="0"/>
              <a:t>(any incorrect provided = wrong answer)</a:t>
            </a:r>
            <a:endParaRPr lang="en-US" sz="3600" dirty="0"/>
          </a:p>
          <a:p>
            <a:pPr lvl="1" fontAlgn="base"/>
            <a:r>
              <a:rPr lang="en-US" sz="3200" dirty="0"/>
              <a:t>1.) Symptoms of DVT</a:t>
            </a:r>
          </a:p>
          <a:p>
            <a:pPr lvl="1" fontAlgn="base"/>
            <a:r>
              <a:rPr lang="en-US" sz="3200" dirty="0"/>
              <a:t>2.) PE as likely or more likely as alternative diagnosis</a:t>
            </a:r>
          </a:p>
          <a:p>
            <a:pPr lvl="1" fontAlgn="base"/>
            <a:r>
              <a:rPr lang="en-US" sz="3200" dirty="0"/>
              <a:t>3.) HR &gt; 100bpm</a:t>
            </a:r>
          </a:p>
          <a:p>
            <a:pPr lvl="1" fontAlgn="base"/>
            <a:r>
              <a:rPr lang="en-US" sz="3200" dirty="0"/>
              <a:t>4.) Immobilization for &gt;3 consecutive days or surgery in previous 4 weeks</a:t>
            </a:r>
          </a:p>
          <a:p>
            <a:pPr lvl="1" fontAlgn="base"/>
            <a:r>
              <a:rPr lang="en-US" sz="3200" dirty="0"/>
              <a:t>5.) Previous DVT or PE</a:t>
            </a:r>
          </a:p>
          <a:p>
            <a:pPr lvl="1" fontAlgn="base"/>
            <a:r>
              <a:rPr lang="en-US" sz="3200" dirty="0"/>
              <a:t>6.) Hemoptysis</a:t>
            </a:r>
          </a:p>
          <a:p>
            <a:pPr lvl="1" fontAlgn="base"/>
            <a:r>
              <a:rPr lang="en-US" sz="3200" dirty="0"/>
              <a:t>7.) Malignancy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0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Week 13: Esophagus/Stomach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sz="3200" dirty="0"/>
              <a:t>In Upper GI Bleeds, why do we use Proton Pump Inhibitors?</a:t>
            </a:r>
          </a:p>
          <a:p>
            <a:pPr lvl="1" fontAlgn="base"/>
            <a:r>
              <a:rPr lang="en-US" sz="2800" dirty="0"/>
              <a:t>Gastric Acid impairs clot formation → so we STOP that </a:t>
            </a:r>
            <a:r>
              <a:rPr lang="en-US" sz="2800" dirty="0" smtClean="0"/>
              <a:t>acid</a:t>
            </a:r>
          </a:p>
          <a:p>
            <a:pPr lvl="1" fontAlgn="base"/>
            <a:r>
              <a:rPr lang="en-US" sz="2800" dirty="0" smtClean="0"/>
              <a:t>And to slow any progression of ulceration</a:t>
            </a:r>
            <a:endParaRPr lang="en-US" sz="2800" dirty="0"/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What is the does of Omeprazole in an Upper GI Bleed?</a:t>
            </a:r>
          </a:p>
          <a:p>
            <a:pPr lvl="1" fontAlgn="base"/>
            <a:r>
              <a:rPr lang="en-US" sz="2800" dirty="0"/>
              <a:t>80mg Bolus + 8mg/</a:t>
            </a:r>
            <a:r>
              <a:rPr lang="en-US" sz="2800" dirty="0" err="1"/>
              <a:t>hr</a:t>
            </a:r>
            <a:r>
              <a:rPr lang="en-US" sz="2800" dirty="0"/>
              <a:t> x3 days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In patients with a variceal bleeding, why is Octreotide used?</a:t>
            </a:r>
          </a:p>
          <a:p>
            <a:pPr lvl="1" fontAlgn="base"/>
            <a:r>
              <a:rPr lang="en-US" sz="2800" dirty="0"/>
              <a:t>It’s an analog of somatostatin → it reduces portal hypertension +improves hemostasis</a:t>
            </a:r>
          </a:p>
        </p:txBody>
      </p:sp>
    </p:spTree>
    <p:extLst>
      <p:ext uri="{BB962C8B-B14F-4D97-AF65-F5344CB8AC3E}">
        <p14:creationId xmlns:p14="http://schemas.microsoft.com/office/powerpoint/2010/main" val="185197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13: Esophagus/Stomach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3200" dirty="0"/>
              <a:t>What’s the does of Octreotide?</a:t>
            </a:r>
          </a:p>
          <a:p>
            <a:pPr lvl="1" fontAlgn="base"/>
            <a:r>
              <a:rPr lang="en-US" sz="2800" dirty="0"/>
              <a:t>25-50micrograms/</a:t>
            </a:r>
            <a:r>
              <a:rPr lang="en-US" sz="2800" dirty="0" err="1"/>
              <a:t>hr</a:t>
            </a:r>
            <a:r>
              <a:rPr lang="en-US" sz="2800" dirty="0"/>
              <a:t> infusion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What antibiotics improve outcome in a variceal bleed?</a:t>
            </a:r>
          </a:p>
          <a:p>
            <a:pPr lvl="1" fontAlgn="base"/>
            <a:r>
              <a:rPr lang="en-US" sz="2800" dirty="0"/>
              <a:t>3rd Gen </a:t>
            </a:r>
            <a:r>
              <a:rPr lang="en-US" sz="2800" dirty="0" err="1"/>
              <a:t>Cephalosporic</a:t>
            </a:r>
            <a:r>
              <a:rPr lang="en-US" sz="2800" dirty="0"/>
              <a:t> or a fluoroquinolone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Name 2/3 indications for Blakemore Tube Placement</a:t>
            </a:r>
          </a:p>
          <a:p>
            <a:pPr lvl="1" fontAlgn="base"/>
            <a:r>
              <a:rPr lang="en-US" sz="2800" dirty="0"/>
              <a:t>UNSTABLE + 1.) No available endoscopy OR 2.) Unsuccessful Endoscopy OR 3.) No available GI consult or surgeon with failed vasoconstrictive therapy</a:t>
            </a:r>
          </a:p>
        </p:txBody>
      </p:sp>
    </p:spTree>
    <p:extLst>
      <p:ext uri="{BB962C8B-B14F-4D97-AF65-F5344CB8AC3E}">
        <p14:creationId xmlns:p14="http://schemas.microsoft.com/office/powerpoint/2010/main" val="157548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486397" y="3640808"/>
            <a:ext cx="791308" cy="720969"/>
            <a:chOff x="5486397" y="3640808"/>
            <a:chExt cx="791308" cy="720969"/>
          </a:xfrm>
        </p:grpSpPr>
        <p:sp>
          <p:nvSpPr>
            <p:cNvPr id="4" name="Rectangle 3"/>
            <p:cNvSpPr/>
            <p:nvPr/>
          </p:nvSpPr>
          <p:spPr>
            <a:xfrm rot="1170561">
              <a:off x="5486397" y="3640808"/>
              <a:ext cx="791308" cy="7209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5550616" y="3977081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912048" y="4108297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011819" y="3801750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650387" y="3686095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Oval 11"/>
          <p:cNvSpPr/>
          <p:nvPr/>
        </p:nvSpPr>
        <p:spPr>
          <a:xfrm>
            <a:off x="412905" y="277489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9160" y="594949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22505" y="16930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0505" y="75432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560" y="377205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9160" y="451498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60505" y="499315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974942" y="277271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351197" y="594732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0822542" y="75214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0741597" y="3769876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1351197" y="451281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822542" y="499098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853424" y="17438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852238" y="3238518"/>
            <a:ext cx="840162" cy="938105"/>
            <a:chOff x="1852238" y="3238518"/>
            <a:chExt cx="840162" cy="938105"/>
          </a:xfrm>
        </p:grpSpPr>
        <p:sp>
          <p:nvSpPr>
            <p:cNvPr id="10" name="Oval 9"/>
            <p:cNvSpPr/>
            <p:nvPr/>
          </p:nvSpPr>
          <p:spPr>
            <a:xfrm>
              <a:off x="1852238" y="3268135"/>
              <a:ext cx="840162" cy="8401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23215" y="3238518"/>
              <a:ext cx="560582" cy="9381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280305" y="3064933"/>
            <a:ext cx="936359" cy="936359"/>
            <a:chOff x="9280305" y="3064933"/>
            <a:chExt cx="936359" cy="936359"/>
          </a:xfrm>
        </p:grpSpPr>
        <p:sp>
          <p:nvSpPr>
            <p:cNvPr id="11" name="Oval 10"/>
            <p:cNvSpPr/>
            <p:nvPr/>
          </p:nvSpPr>
          <p:spPr>
            <a:xfrm>
              <a:off x="9280305" y="3064933"/>
              <a:ext cx="936359" cy="93635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 flipH="1">
              <a:off x="9289795" y="3077962"/>
              <a:ext cx="748310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235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43 -0.00532 L 0.00443 -0.00532 L 0.05352 -0.02268 L 0.08529 0.02084 L 0.11693 -0.01712 L 0.13112 0.01644 L 0.19792 0.01644 " pathEditMode="relative" rAng="0" ptsTypes="AAAAAAA">
                                      <p:cBhvr>
                                        <p:cTn id="6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4" y="44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7.03704E-6 C -0.05091 0.01805 -0.10169 0.0361 -0.14726 0.04166 C -0.19284 0.04745 -0.25911 0.03842 -0.27356 0.03448 " pathEditMode="relative" ptsTypes="AAA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831 0.12361 L 0.0237 0.108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94" y="-78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2 -3.33333E-6 L 0.32383 -0.02245 " pathEditMode="relative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349 0.01389 L 0.00443 -0.0053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53" y="-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735 -0.03287 L 0.32735 -0.03287 C 0.32214 -0.03194 0.31706 -0.03032 0.31198 -0.03032 C 0.31016 -0.03032 0.30834 -0.0324 0.30651 -0.03287 C 0.30235 -0.03402 0.29818 -0.03449 0.29401 -0.03518 C 0.29206 -0.03611 0.29024 -0.0368 0.28841 -0.03773 C 0.28555 -0.03935 0.28008 -0.04259 0.28008 -0.04259 C 0.27487 -0.05648 0.27891 -0.04352 0.27591 -0.06481 C 0.27513 -0.0699 0.27591 -0.07801 0.27318 -0.07963 L 0.26901 -0.08217 C 0.26758 -0.08148 0.26615 -0.08055 0.26485 -0.07963 C 0.26289 -0.0787 0.26107 -0.07824 0.25925 -0.07731 C 0.25638 -0.07569 0.25091 -0.07222 0.25091 -0.07222 C 0.25 -0.0699 0.24883 -0.06759 0.24818 -0.06481 C 0.24492 -0.0537 0.24557 -0.02847 0.24531 -0.02291 C 0.24466 -0.02754 0.24375 -0.03564 0.24258 -0.04027 C 0.23932 -0.05324 0.23919 -0.05277 0.23568 -0.0625 C 0.23516 -0.06666 0.23516 -0.07106 0.23425 -0.07477 C 0.23073 -0.08865 0.22995 -0.08796 0.22448 -0.09444 C 0.22188 -0.08032 0.22422 -0.09421 0.22175 -0.07477 C 0.21979 -0.05972 0.21888 -0.05625 0.21758 -0.04259 C 0.21641 -0.03009 0.21641 -0.02477 0.21485 -0.01296 C 0.21446 -0.01064 0.2138 -0.0081 0.21341 -0.00555 C 0.21198 -0.0074 0.21029 -0.00833 0.20925 -0.01064 C 0.20834 -0.01273 0.20847 -0.01574 0.20781 -0.01805 C 0.20521 -0.02847 0.20365 -0.03078 0.20235 -0.04027 C 0.20182 -0.04328 0.20039 -0.05856 0.19948 -0.0625 C 0.19792 -0.06921 0.19401 -0.08217 0.19401 -0.08217 C 0.19297 -0.07893 0.19193 -0.07569 0.19115 -0.07222 C 0.19037 -0.06828 0.1888 -0.05347 0.18841 -0.05 C 0.18789 -0.03865 0.18776 -0.02708 0.18698 -0.01551 C 0.18685 -0.01296 0.18698 -0.00926 0.18568 -0.0081 C 0.18425 -0.00694 0.18281 -0.00972 0.18151 -0.01064 C 0.1793 -0.01643 0.17709 -0.02245 0.17448 -0.02777 C 0.17318 -0.03055 0.17201 -0.03333 0.17031 -0.03518 C 0.16914 -0.0368 0.16758 -0.03703 0.16615 -0.03773 C 0.16615 -0.03703 0.16406 -0.02199 0.16341 -0.02037 C 0.16237 -0.01805 0.16068 -0.01713 0.15925 -0.01551 C 0.1569 -0.01643 0.15417 -0.01551 0.15235 -0.01805 C 0.14961 -0.02176 0.14675 -0.03287 0.14675 -0.03287 C 0.14623 -0.03518 0.14597 -0.03796 0.14531 -0.04027 C 0.14453 -0.04282 0.14349 -0.04514 0.14258 -0.04768 C 0.13399 -0.06898 0.14219 -0.04745 0.13568 -0.06481 C 0.13516 -0.06736 0.13542 -0.07384 0.13425 -0.07222 C 0.13268 -0.07037 0.1306 -0.05393 0.13008 -0.05 C 0.12956 -0.04352 0.13099 -0.03564 0.12865 -0.03032 C 0.12774 -0.02824 0.12188 -0.04467 0.12175 -0.04514 C 0.11901 -0.06481 0.12201 -0.04537 0.11615 -0.07222 C 0.11511 -0.07708 0.11419 -0.08217 0.11341 -0.08703 C 0.11289 -0.09027 0.11276 -0.09398 0.11198 -0.09699 C 0.11133 -0.09977 0.11016 -0.10185 0.10925 -0.10439 C 0.10742 -0.10277 0.10508 -0.10208 0.10365 -0.09953 C 0.10222 -0.09699 0.10209 -0.09259 0.10091 -0.08958 C 0.09974 -0.0868 0.09805 -0.08495 0.09675 -0.08217 C 0.09193 -0.07199 0.09662 -0.07639 0.08985 -0.07222 C 0.08789 -0.07314 0.08555 -0.07245 0.08425 -0.07477 C 0.08203 -0.0787 0.07891 -0.10555 0.07865 -0.10694 C 0.07774 -0.1118 0.07865 -0.12014 0.07591 -0.12176 L 0.07175 -0.12407 C 0.06849 -0.12245 0.06498 -0.12199 0.06198 -0.11921 C 0.05977 -0.11689 0.05847 -0.1125 0.05651 -0.10926 C 0.05469 -0.10671 0.05261 -0.10463 0.05091 -0.10185 C 0.04753 -0.09676 0.04662 -0.09282 0.04258 -0.08958 C 0.04076 -0.08819 0.0388 -0.08796 0.03698 -0.08703 C 0.03516 -0.08796 0.03281 -0.08727 0.03151 -0.08958 C 0.03008 -0.09189 0.03008 -0.09606 0.03008 -0.09953 C 0.03008 -0.11111 0.03099 -0.12245 0.03151 -0.13402 C 0.03099 -0.14467 0.03086 -0.15555 0.03008 -0.1662 C 0.02956 -0.17291 0.02852 -0.17939 0.02735 -0.18588 C 0.02682 -0.18842 0.02656 -0.19097 0.02591 -0.19328 C 0.02474 -0.19676 0.02357 -0.20046 0.02175 -0.20324 C 0.02057 -0.20486 0.01901 -0.20532 0.01758 -0.20555 C 0.00886 -0.20694 -1.875E-6 -0.20717 -0.00885 -0.2081 C 0.00169 -0.2206 -0.01172 -0.20602 0.00091 -0.21551 C 0.00248 -0.21666 0.00365 -0.21875 0.00508 -0.22037 L -0.00325 -0.23032 C -0.00469 -0.23194 -0.00625 -0.2331 -0.00742 -0.23518 L -0.01302 -0.24514 C -0.01588 -0.26041 -0.01719 -0.26041 -0.01432 -0.27731 C -0.01393 -0.28009 -0.0125 -0.28217 -0.01159 -0.28472 C -0.0112 -0.30185 -0.01198 -0.31944 -0.01015 -0.33657 C -0.00989 -0.33912 -0.00755 -0.33865 -0.00599 -0.33889 C 0.00039 -0.34027 0.00834 -0.33426 0.01341 -0.34143 C 0.01706 -0.34652 0.01341 -0.35787 0.01341 -0.36597 " pathEditMode="relative" ptsTypes="AAAAAAAAAAAAAAAAAAAAAAAAAAAAAAAAAAAAAAAAAAAAAAAAAAAAAAAAAAAAAAAAAAAAAAAAAAAAAAAAAA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Week 13: Esophagus/Stomach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200" dirty="0"/>
              <a:t>What medication can you give to coat ulcer in button battery ingestion?</a:t>
            </a:r>
          </a:p>
          <a:p>
            <a:pPr lvl="1" fontAlgn="base"/>
            <a:r>
              <a:rPr lang="en-US" sz="2800" i="1" dirty="0"/>
              <a:t>Sucralfate 10mL PO every 10 </a:t>
            </a:r>
            <a:r>
              <a:rPr lang="en-US" sz="2800" i="1" dirty="0" err="1"/>
              <a:t>mintues</a:t>
            </a:r>
            <a:r>
              <a:rPr lang="en-US" sz="2800" i="1" dirty="0"/>
              <a:t> x 3</a:t>
            </a:r>
          </a:p>
          <a:p>
            <a:pPr lvl="1" fontAlgn="base"/>
            <a:endParaRPr lang="en-US" sz="2800" i="1" dirty="0"/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Name 3 common medications associated with pill Esophagitis </a:t>
            </a:r>
          </a:p>
          <a:p>
            <a:pPr lvl="1" fontAlgn="base"/>
            <a:r>
              <a:rPr lang="en-US" sz="2800" i="1" dirty="0"/>
              <a:t>Doxycycline + Potassium Chloride +  Alendronate + Iron + NSAIDs + Quinidine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225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Liver/Biliary/Pancreas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5178647"/>
          </a:xfrm>
        </p:spPr>
        <p:txBody>
          <a:bodyPr>
            <a:noAutofit/>
          </a:bodyPr>
          <a:lstStyle/>
          <a:p>
            <a:pPr fontAlgn="base"/>
            <a:r>
              <a:rPr lang="en-US" dirty="0"/>
              <a:t>You have a patient with right upper abdominal pain.  The WBC is 8,000, BMP WNL, Bilirubin 4.0 mg/</a:t>
            </a:r>
            <a:r>
              <a:rPr lang="en-US" dirty="0" err="1"/>
              <a:t>dL</a:t>
            </a:r>
            <a:r>
              <a:rPr lang="en-US" dirty="0"/>
              <a:t>, Alkaline </a:t>
            </a:r>
            <a:r>
              <a:rPr lang="en-US" dirty="0" err="1"/>
              <a:t>Phos</a:t>
            </a:r>
            <a:r>
              <a:rPr lang="en-US" dirty="0"/>
              <a:t> 350 U/L, AST 300, ALT 280, Lipase </a:t>
            </a:r>
            <a:r>
              <a:rPr lang="en-US" dirty="0" smtClean="0"/>
              <a:t>220</a:t>
            </a:r>
            <a:r>
              <a:rPr lang="en-US" dirty="0" smtClean="0"/>
              <a:t>. </a:t>
            </a:r>
            <a:r>
              <a:rPr lang="en-US" dirty="0"/>
              <a:t>The US shows </a:t>
            </a:r>
            <a:r>
              <a:rPr lang="en-US" dirty="0" smtClean="0"/>
              <a:t>CBD dilation. </a:t>
            </a:r>
            <a:r>
              <a:rPr lang="en-US" dirty="0"/>
              <a:t>What is the diagnosis?</a:t>
            </a:r>
          </a:p>
          <a:p>
            <a:pPr lvl="1" fontAlgn="base"/>
            <a:r>
              <a:rPr lang="en-US" dirty="0" err="1"/>
              <a:t>Choledocholithiasis</a:t>
            </a:r>
            <a:endParaRPr lang="en-US" dirty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Which 2 “</a:t>
            </a:r>
            <a:r>
              <a:rPr lang="en-US" dirty="0" err="1"/>
              <a:t>chol</a:t>
            </a:r>
            <a:r>
              <a:rPr lang="en-US" dirty="0"/>
              <a:t>-“ diagnoses </a:t>
            </a:r>
            <a:r>
              <a:rPr lang="en-US" dirty="0" smtClean="0"/>
              <a:t>can cause </a:t>
            </a:r>
            <a:r>
              <a:rPr lang="en-US" dirty="0"/>
              <a:t>scleral icterus?</a:t>
            </a:r>
          </a:p>
          <a:p>
            <a:pPr lvl="1" fontAlgn="base"/>
            <a:r>
              <a:rPr lang="en-US" dirty="0" err="1"/>
              <a:t>Choledocolithiasis</a:t>
            </a:r>
            <a:r>
              <a:rPr lang="en-US" dirty="0"/>
              <a:t>, cholangitis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If you suspect </a:t>
            </a:r>
            <a:r>
              <a:rPr lang="en-US" dirty="0" err="1"/>
              <a:t>choledocolithiasis</a:t>
            </a:r>
            <a:r>
              <a:rPr lang="en-US" dirty="0"/>
              <a:t> and the CBD is normal on </a:t>
            </a:r>
            <a:r>
              <a:rPr lang="en-US" dirty="0" smtClean="0"/>
              <a:t>US,</a:t>
            </a:r>
            <a:r>
              <a:rPr lang="en-US" dirty="0" smtClean="0"/>
              <a:t> </a:t>
            </a:r>
            <a:r>
              <a:rPr lang="en-US" dirty="0"/>
              <a:t>what is the </a:t>
            </a:r>
            <a:r>
              <a:rPr lang="en-US" dirty="0" smtClean="0"/>
              <a:t>next best </a:t>
            </a:r>
            <a:r>
              <a:rPr lang="en-US" dirty="0"/>
              <a:t>test?</a:t>
            </a:r>
          </a:p>
          <a:p>
            <a:pPr lvl="1" fontAlgn="base"/>
            <a:r>
              <a:rPr lang="en-US" dirty="0"/>
              <a:t>ERCP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2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Liver/Biliary/Pancreas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If you suspect cholecystitis and the US is normal, what is the next step in workup?</a:t>
            </a:r>
          </a:p>
          <a:p>
            <a:pPr lvl="1" fontAlgn="base"/>
            <a:r>
              <a:rPr lang="en-US" dirty="0"/>
              <a:t>HIDA scan</a:t>
            </a:r>
            <a:r>
              <a:rPr lang="en-US" b="0" dirty="0">
                <a:effectLst/>
              </a:rPr>
              <a:t/>
            </a:r>
            <a:br>
              <a:rPr lang="en-US" b="0" dirty="0">
                <a:effectLst/>
              </a:rPr>
            </a:br>
            <a:endParaRPr lang="en-US" b="0" dirty="0">
              <a:effectLst/>
            </a:endParaRPr>
          </a:p>
          <a:p>
            <a:pPr fontAlgn="base"/>
            <a:r>
              <a:rPr lang="en-US" dirty="0"/>
              <a:t>List the US findings in acute cholecystitis?</a:t>
            </a:r>
          </a:p>
          <a:p>
            <a:pPr lvl="1" fontAlgn="base"/>
            <a:r>
              <a:rPr lang="en-US" dirty="0" err="1"/>
              <a:t>Pericholecystic</a:t>
            </a:r>
            <a:r>
              <a:rPr lang="en-US" dirty="0"/>
              <a:t> fluid, sonographic murphy, Gallbladder wall &gt;3mm, Gall stones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List Charcot triad.</a:t>
            </a:r>
          </a:p>
          <a:p>
            <a:pPr lvl="1" fontAlgn="base"/>
            <a:r>
              <a:rPr lang="en-US" dirty="0"/>
              <a:t>RUQ pain, fever, jaundice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2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Liver/Biliary/Pancreas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List Reynold Pentad</a:t>
            </a:r>
          </a:p>
          <a:p>
            <a:pPr lvl="1" fontAlgn="base"/>
            <a:r>
              <a:rPr lang="en-US" dirty="0"/>
              <a:t>Charcot plus AMS and </a:t>
            </a:r>
            <a:r>
              <a:rPr lang="en-US" dirty="0" smtClean="0"/>
              <a:t>shock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 smtClean="0"/>
              <a:t>List </a:t>
            </a:r>
            <a:r>
              <a:rPr lang="en-US" dirty="0"/>
              <a:t>3 factors that precipitate Hepatic encephalopathy.</a:t>
            </a:r>
          </a:p>
          <a:p>
            <a:pPr lvl="1" fontAlgn="base"/>
            <a:r>
              <a:rPr lang="en-US" dirty="0"/>
              <a:t>infections, GI bleed, tranquilizing drugs or </a:t>
            </a:r>
            <a:r>
              <a:rPr lang="en-US" dirty="0" err="1"/>
              <a:t>etoh</a:t>
            </a:r>
            <a:r>
              <a:rPr lang="en-US" dirty="0"/>
              <a:t>, overuse of </a:t>
            </a:r>
            <a:r>
              <a:rPr lang="en-US" dirty="0" smtClean="0"/>
              <a:t>diuretics</a:t>
            </a:r>
            <a:br>
              <a:rPr lang="en-US" dirty="0" smtClean="0"/>
            </a:br>
            <a:endParaRPr lang="en-US" dirty="0"/>
          </a:p>
          <a:p>
            <a:pPr fontAlgn="base"/>
            <a:r>
              <a:rPr lang="en-US" dirty="0" smtClean="0"/>
              <a:t>In </a:t>
            </a:r>
            <a:r>
              <a:rPr lang="en-US" dirty="0"/>
              <a:t>spontaneous bacterial peritonitis, how many PMNs are needed in ascetic fluid to be diagnostic?</a:t>
            </a:r>
          </a:p>
          <a:p>
            <a:pPr lvl="1" fontAlgn="base"/>
            <a:r>
              <a:rPr lang="en-US" dirty="0"/>
              <a:t>&gt;250 cells/mL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SI/LI/Rectum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What is the major reason for SBO patient’s dehydration?</a:t>
            </a:r>
          </a:p>
          <a:p>
            <a:pPr lvl="1" fontAlgn="base"/>
            <a:r>
              <a:rPr lang="en-US" dirty="0"/>
              <a:t>stomach , small bowel, and pancreas secrete 8-10L daily. If not reaching distal bowel for reabsorption -&gt; large amount of third spacing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Definition of diarrhea?</a:t>
            </a:r>
          </a:p>
          <a:p>
            <a:pPr lvl="1" fontAlgn="base"/>
            <a:r>
              <a:rPr lang="en-US" dirty="0"/>
              <a:t>“stool that takes the form of the container into which it is placed” - </a:t>
            </a:r>
            <a:r>
              <a:rPr lang="en-US" dirty="0" err="1"/>
              <a:t>Rosens</a:t>
            </a:r>
            <a:endParaRPr lang="en-US" dirty="0"/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Which stomach bug most commonly causes </a:t>
            </a:r>
            <a:r>
              <a:rPr lang="en-US" dirty="0" err="1"/>
              <a:t>guillain-barre</a:t>
            </a:r>
            <a:r>
              <a:rPr lang="en-US" dirty="0"/>
              <a:t>?</a:t>
            </a:r>
          </a:p>
          <a:p>
            <a:pPr lvl="1" fontAlgn="base"/>
            <a:r>
              <a:rPr lang="en-US" dirty="0"/>
              <a:t>Campylobacter spp.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2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SI/LI/Rectum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200" dirty="0" err="1"/>
              <a:t>Scombroid</a:t>
            </a:r>
            <a:r>
              <a:rPr lang="en-US" sz="3200" dirty="0"/>
              <a:t> poisoning leads to what type of symptoms?</a:t>
            </a:r>
          </a:p>
          <a:p>
            <a:pPr lvl="1" fontAlgn="base"/>
            <a:r>
              <a:rPr lang="en-US" sz="2800" dirty="0"/>
              <a:t>Histamine like reaction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Ciguatera differs from </a:t>
            </a:r>
            <a:r>
              <a:rPr lang="en-US" sz="3200" dirty="0" err="1"/>
              <a:t>Scombroid</a:t>
            </a:r>
            <a:r>
              <a:rPr lang="en-US" sz="3200" dirty="0"/>
              <a:t> in what symptomatology?</a:t>
            </a:r>
          </a:p>
          <a:p>
            <a:pPr lvl="1" fontAlgn="base"/>
            <a:r>
              <a:rPr lang="en-US" sz="2800" dirty="0" err="1"/>
              <a:t>Dysethesias</a:t>
            </a:r>
            <a:r>
              <a:rPr lang="en-US" sz="2800" dirty="0"/>
              <a:t> and </a:t>
            </a:r>
            <a:r>
              <a:rPr lang="en-US" sz="2800" dirty="0" err="1"/>
              <a:t>paresthesias</a:t>
            </a:r>
            <a:r>
              <a:rPr lang="en-US" sz="2800" dirty="0"/>
              <a:t> around throat/</a:t>
            </a:r>
            <a:r>
              <a:rPr lang="en-US" sz="2800" dirty="0" err="1"/>
              <a:t>peri</a:t>
            </a:r>
            <a:r>
              <a:rPr lang="en-US" sz="2800" dirty="0"/>
              <a:t>-oral area (where contacted fish)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dirty="0"/>
              <a:t>Which infectious colitis mimics appendicitis?</a:t>
            </a:r>
          </a:p>
          <a:p>
            <a:pPr lvl="1" fontAlgn="base"/>
            <a:r>
              <a:rPr lang="en-US" sz="2800" dirty="0"/>
              <a:t>Yersinia enterocolitis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11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SI/LI/Rectum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Age range most common for intussusception?</a:t>
            </a:r>
          </a:p>
          <a:p>
            <a:pPr fontAlgn="base"/>
            <a:r>
              <a:rPr lang="en-US" i="1" dirty="0"/>
              <a:t>6 months - 36 months (3 years)</a:t>
            </a:r>
          </a:p>
          <a:p>
            <a:pPr lvl="1" fontAlgn="base"/>
            <a:endParaRPr lang="en-US" dirty="0"/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Treatment for </a:t>
            </a:r>
            <a:r>
              <a:rPr lang="en-US" b="1" dirty="0" smtClean="0"/>
              <a:t>intussusception in children?</a:t>
            </a:r>
            <a:endParaRPr lang="en-US" b="1" dirty="0"/>
          </a:p>
          <a:p>
            <a:pPr fontAlgn="base"/>
            <a:r>
              <a:rPr lang="en-US" i="1" dirty="0"/>
              <a:t>Air enema. If unsuccessful -&gt; surgery consult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SI/LI/Rectum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27600" cy="4351338"/>
          </a:xfrm>
        </p:spPr>
        <p:txBody>
          <a:bodyPr/>
          <a:lstStyle/>
          <a:p>
            <a:pPr fontAlgn="base"/>
            <a:r>
              <a:rPr lang="en-US" sz="3600" b="1" dirty="0"/>
              <a:t>Expect what type of emesis with this? Diagnosis?</a:t>
            </a:r>
          </a:p>
          <a:p>
            <a:pPr fontAlgn="base"/>
            <a:r>
              <a:rPr lang="en-US" sz="3600" i="1" dirty="0"/>
              <a:t>Bilious, Midgut volvulus </a:t>
            </a:r>
            <a:endParaRPr lang="en-US" sz="3600" i="1" dirty="0"/>
          </a:p>
          <a:p>
            <a:endParaRPr lang="en-US" dirty="0"/>
          </a:p>
        </p:txBody>
      </p:sp>
      <p:pic>
        <p:nvPicPr>
          <p:cNvPr id="1030" name="Picture 6" descr="https://lh5.googleusercontent.com/Ya9qsjbZpWQWrMpf3cwLg9TPUZXWjCMamOiCqbLplcfsv4sUPkpT1yf1fWLTREMAS7ho6vaxMi_XsZ9FcBML0aG6_soaniWKXUu2O81lToVr_KRRIzcC_PyzZPNirv9IqVXQ5M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377" y="-60326"/>
            <a:ext cx="5852623" cy="691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57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SI/LI/Rectum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69000" cy="4351338"/>
          </a:xfrm>
        </p:spPr>
        <p:txBody>
          <a:bodyPr>
            <a:normAutofit/>
          </a:bodyPr>
          <a:lstStyle/>
          <a:p>
            <a:pPr fontAlgn="base"/>
            <a:r>
              <a:rPr lang="en-US" sz="3600" b="1" dirty="0"/>
              <a:t>A diameter or a length greater than what will give you the diagnosis on the above ultrasound?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i="1" dirty="0"/>
              <a:t>&gt;4mm diameter, &gt;14m length </a:t>
            </a:r>
          </a:p>
          <a:p>
            <a:endParaRPr lang="en-US" sz="3600" dirty="0"/>
          </a:p>
        </p:txBody>
      </p:sp>
      <p:pic>
        <p:nvPicPr>
          <p:cNvPr id="2050" name="Picture 2" descr="https://lh3.googleusercontent.com/xoEvvKYNNkPrbAYZ93prdgWJJArM5E2aHC_9nOyejgByGplKTHZeM0pJuleZIKYZLwWhUXy-KUs85Gb4Y1CwFvEi-VWE_adTeUYHEnRQkJ4UKgJAvRb8h8hifhP3p0u_ZaYjEPmz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17" b="10127"/>
          <a:stretch/>
        </p:blipFill>
        <p:spPr bwMode="auto">
          <a:xfrm>
            <a:off x="6965254" y="718343"/>
            <a:ext cx="5226746" cy="545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34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SI/LI/Rectum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4024"/>
            <a:ext cx="10515600" cy="4625975"/>
          </a:xfrm>
        </p:spPr>
        <p:txBody>
          <a:bodyPr>
            <a:noAutofit/>
          </a:bodyPr>
          <a:lstStyle/>
          <a:p>
            <a:pPr fontAlgn="base"/>
            <a:r>
              <a:rPr lang="en-US" b="1" dirty="0"/>
              <a:t>Suspect Necrotizing enterocolitis in </a:t>
            </a:r>
            <a:r>
              <a:rPr lang="en-US" b="1" dirty="0" err="1"/>
              <a:t>newbor</a:t>
            </a:r>
            <a:r>
              <a:rPr lang="en-US" b="1" dirty="0"/>
              <a:t> with poor feeding, bloody diarrhea, and vomiting. What is your ideal imaging choice?</a:t>
            </a:r>
          </a:p>
          <a:p>
            <a:pPr lvl="1" fontAlgn="base"/>
            <a:r>
              <a:rPr lang="en-US" i="1" dirty="0" err="1"/>
              <a:t>Abd</a:t>
            </a:r>
            <a:r>
              <a:rPr lang="en-US" i="1" dirty="0"/>
              <a:t> XR, can show </a:t>
            </a:r>
            <a:r>
              <a:rPr lang="en-US" i="1" dirty="0" err="1"/>
              <a:t>pneumatosis</a:t>
            </a:r>
            <a:r>
              <a:rPr lang="en-US" i="1" dirty="0"/>
              <a:t> intestinalis (classic)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 err="1"/>
              <a:t>Managment</a:t>
            </a:r>
            <a:r>
              <a:rPr lang="en-US" b="1" dirty="0"/>
              <a:t> of NEC?</a:t>
            </a:r>
          </a:p>
          <a:p>
            <a:pPr lvl="1" fontAlgn="base"/>
            <a:r>
              <a:rPr lang="en-US" i="1" dirty="0"/>
              <a:t>Trial of bowel rest, gastric decompression, fluids, supportive care, antibiotics. If fail -&gt; surgery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Appendix greater than what diameter supports </a:t>
            </a:r>
            <a:r>
              <a:rPr lang="en-US" b="1" dirty="0" err="1"/>
              <a:t>appendicits</a:t>
            </a:r>
            <a:r>
              <a:rPr lang="en-US" b="1" dirty="0"/>
              <a:t>?</a:t>
            </a:r>
          </a:p>
          <a:p>
            <a:pPr lvl="1" fontAlgn="base"/>
            <a:r>
              <a:rPr lang="en-US" i="1" dirty="0"/>
              <a:t>6mm. Fat stranding, </a:t>
            </a:r>
            <a:r>
              <a:rPr lang="en-US" i="1" dirty="0" err="1"/>
              <a:t>pheegmon</a:t>
            </a:r>
            <a:r>
              <a:rPr lang="en-US" i="1" dirty="0"/>
              <a:t>, free fluid, abscess, wall enhancement also all support </a:t>
            </a:r>
            <a:r>
              <a:rPr lang="en-US" i="1" dirty="0" err="1"/>
              <a:t>Dx</a:t>
            </a:r>
            <a:r>
              <a:rPr lang="en-US" i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7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650520" y="1097139"/>
            <a:ext cx="791308" cy="720969"/>
            <a:chOff x="5486397" y="3640808"/>
            <a:chExt cx="791308" cy="720969"/>
          </a:xfrm>
        </p:grpSpPr>
        <p:sp>
          <p:nvSpPr>
            <p:cNvPr id="4" name="Rectangle 3"/>
            <p:cNvSpPr/>
            <p:nvPr/>
          </p:nvSpPr>
          <p:spPr>
            <a:xfrm rot="1170561">
              <a:off x="5486397" y="3640808"/>
              <a:ext cx="791308" cy="7209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90822" y="4114392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70007" y="3696591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Oval 11"/>
          <p:cNvSpPr/>
          <p:nvPr/>
        </p:nvSpPr>
        <p:spPr>
          <a:xfrm>
            <a:off x="412905" y="277489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9160" y="594949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22505" y="16930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0505" y="75432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560" y="377205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9160" y="451498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60505" y="499315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974942" y="277271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351197" y="594732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0822542" y="75214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0741597" y="3769876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1351197" y="451281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822542" y="499098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853424" y="17438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852238" y="3238518"/>
            <a:ext cx="840162" cy="938105"/>
            <a:chOff x="1852238" y="3238518"/>
            <a:chExt cx="840162" cy="938105"/>
          </a:xfrm>
        </p:grpSpPr>
        <p:sp>
          <p:nvSpPr>
            <p:cNvPr id="10" name="Oval 9"/>
            <p:cNvSpPr/>
            <p:nvPr/>
          </p:nvSpPr>
          <p:spPr>
            <a:xfrm>
              <a:off x="1852238" y="3268135"/>
              <a:ext cx="840162" cy="8401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23215" y="3238518"/>
              <a:ext cx="560582" cy="9381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40910" y="3809168"/>
            <a:ext cx="936359" cy="936359"/>
            <a:chOff x="9280305" y="3064933"/>
            <a:chExt cx="936359" cy="936359"/>
          </a:xfrm>
        </p:grpSpPr>
        <p:sp>
          <p:nvSpPr>
            <p:cNvPr id="11" name="Oval 10"/>
            <p:cNvSpPr/>
            <p:nvPr/>
          </p:nvSpPr>
          <p:spPr>
            <a:xfrm>
              <a:off x="9280305" y="3064933"/>
              <a:ext cx="936359" cy="93635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 flipH="1">
              <a:off x="9289795" y="3077962"/>
              <a:ext cx="748310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5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4 0.00278 L 0.31732 0.344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8" y="1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SI/LI/Rectum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b="1" dirty="0"/>
              <a:t>What sign on US suggests SBO</a:t>
            </a:r>
            <a:r>
              <a:rPr lang="en-US" b="1" dirty="0" smtClean="0"/>
              <a:t>?</a:t>
            </a:r>
          </a:p>
          <a:p>
            <a:pPr fontAlgn="base"/>
            <a:r>
              <a:rPr lang="en-US" sz="2400" i="1" dirty="0" smtClean="0"/>
              <a:t>“</a:t>
            </a:r>
            <a:r>
              <a:rPr lang="en-US" sz="2400" i="1" dirty="0"/>
              <a:t>To and Fro” sign. Bowel contents swishing forwards and then back indicates obstruction against peristalsis</a:t>
            </a:r>
          </a:p>
          <a:p>
            <a:pPr fontAlgn="base"/>
            <a:r>
              <a:rPr lang="en-US" sz="2400" i="1" dirty="0"/>
              <a:t>&gt;2.5 cm bowel diameter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Normal, non-pathologic anal fissures are typically found where?</a:t>
            </a:r>
          </a:p>
          <a:p>
            <a:pPr fontAlgn="base"/>
            <a:r>
              <a:rPr lang="en-US" i="1" dirty="0"/>
              <a:t>Posterior midline (6pm EST)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You decide to use glucagon for LES relaxation for potential foreign body. What complication should </a:t>
            </a:r>
            <a:r>
              <a:rPr lang="en-US" b="1" dirty="0" err="1"/>
              <a:t>yo</a:t>
            </a:r>
            <a:r>
              <a:rPr lang="en-US" b="1" dirty="0"/>
              <a:t> be aware of?</a:t>
            </a:r>
          </a:p>
          <a:p>
            <a:pPr fontAlgn="base"/>
            <a:r>
              <a:rPr lang="en-US" i="1" dirty="0"/>
              <a:t>N/Vomiting is common.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9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SI/LI/Rectum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What toxic ingestions are opaque on XR(Name 3)?</a:t>
            </a:r>
          </a:p>
          <a:p>
            <a:pPr lvl="1" fontAlgn="base"/>
            <a:r>
              <a:rPr lang="en-US" i="1" dirty="0"/>
              <a:t>COINS</a:t>
            </a:r>
          </a:p>
          <a:p>
            <a:pPr lvl="2" fontAlgn="base"/>
            <a:r>
              <a:rPr lang="en-US" i="1" dirty="0"/>
              <a:t>Chloral hydrate</a:t>
            </a:r>
          </a:p>
          <a:p>
            <a:pPr lvl="2" fontAlgn="base"/>
            <a:r>
              <a:rPr lang="en-US" i="1" dirty="0"/>
              <a:t>Opiate packets</a:t>
            </a:r>
          </a:p>
          <a:p>
            <a:pPr lvl="2" fontAlgn="base"/>
            <a:r>
              <a:rPr lang="en-US" i="1" dirty="0"/>
              <a:t>Iron/heavy metals (lead, mercury, arsenic)</a:t>
            </a:r>
          </a:p>
          <a:p>
            <a:pPr lvl="2" fontAlgn="base"/>
            <a:r>
              <a:rPr lang="en-US" i="1" dirty="0"/>
              <a:t>Neuroleptic agents (lithium, etc.)</a:t>
            </a:r>
          </a:p>
          <a:p>
            <a:pPr lvl="2" fontAlgn="base"/>
            <a:r>
              <a:rPr lang="en-US" i="1" dirty="0"/>
              <a:t>Sustained release/enteric coated preparations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Renal/Dialysis/HUS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b="1" dirty="0"/>
              <a:t>Hematuria is absent in what % of nephrolithiasis?</a:t>
            </a:r>
          </a:p>
          <a:p>
            <a:pPr fontAlgn="base"/>
            <a:r>
              <a:rPr lang="en-US" i="1" dirty="0"/>
              <a:t>10-15%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T/F: amount of hematuria correlates to 30 day complications and degree of disease </a:t>
            </a:r>
            <a:r>
              <a:rPr lang="en-US" b="1" dirty="0" err="1"/>
              <a:t>severitiy</a:t>
            </a:r>
            <a:endParaRPr lang="en-US" b="1" dirty="0"/>
          </a:p>
          <a:p>
            <a:pPr fontAlgn="base"/>
            <a:r>
              <a:rPr lang="en-US" i="1" dirty="0"/>
              <a:t>False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When to get CT for suspect renal stone?</a:t>
            </a:r>
          </a:p>
          <a:p>
            <a:r>
              <a:rPr lang="en-US" i="1" dirty="0"/>
              <a:t>CT in 1</a:t>
            </a:r>
            <a:r>
              <a:rPr lang="en-US" sz="1200" i="1" baseline="30000" dirty="0"/>
              <a:t>st</a:t>
            </a:r>
            <a:r>
              <a:rPr lang="en-US" i="1" dirty="0"/>
              <a:t> timers, unclear diagnosis, high concern for obstruction, or high risk (solitary kidney, concurrent infection, etc.)</a:t>
            </a:r>
          </a:p>
        </p:txBody>
      </p:sp>
    </p:spTree>
    <p:extLst>
      <p:ext uri="{BB962C8B-B14F-4D97-AF65-F5344CB8AC3E}">
        <p14:creationId xmlns:p14="http://schemas.microsoft.com/office/powerpoint/2010/main" val="130154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Renal/Dialysis/HUS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b="1" dirty="0"/>
              <a:t>What size stone is likely to pass spontaneously?</a:t>
            </a:r>
          </a:p>
          <a:p>
            <a:pPr fontAlgn="base"/>
            <a:r>
              <a:rPr lang="en-US" i="1" dirty="0"/>
              <a:t>&lt;=5 mm likely to pass spontaneously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Name 4 life threatening complications of AKI/failure?</a:t>
            </a:r>
          </a:p>
          <a:p>
            <a:pPr fontAlgn="base"/>
            <a:r>
              <a:rPr lang="en-US" i="1" dirty="0"/>
              <a:t>hyperkalemia, pulmonary edema, </a:t>
            </a:r>
            <a:r>
              <a:rPr lang="en-US" i="1" dirty="0" err="1"/>
              <a:t>acidemia</a:t>
            </a:r>
            <a:r>
              <a:rPr lang="en-US" i="1" dirty="0"/>
              <a:t>, uremic pericarditis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Low urine Na and low </a:t>
            </a:r>
            <a:r>
              <a:rPr lang="en-US" b="1" dirty="0" err="1"/>
              <a:t>FeNa</a:t>
            </a:r>
            <a:r>
              <a:rPr lang="en-US" b="1" dirty="0"/>
              <a:t> indicates what type of kidney injury?</a:t>
            </a:r>
          </a:p>
          <a:p>
            <a:pPr fontAlgn="base"/>
            <a:r>
              <a:rPr lang="en-US" i="1" dirty="0"/>
              <a:t>Prerenal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Emergent dialysis, what is the mnemonic/indications?</a:t>
            </a:r>
          </a:p>
          <a:p>
            <a:pPr fontAlgn="base"/>
            <a:r>
              <a:rPr lang="en-US" i="1" dirty="0"/>
              <a:t>AEIOU: Acidosis, electrolytes, ingestion, overload, uremia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3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Renal/Dialysis/HUS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 fontScale="92500"/>
          </a:bodyPr>
          <a:lstStyle/>
          <a:p>
            <a:pPr fontAlgn="base"/>
            <a:r>
              <a:rPr lang="en-US" b="1" dirty="0"/>
              <a:t>Name 3 MCC of UTI?</a:t>
            </a:r>
          </a:p>
          <a:p>
            <a:pPr fontAlgn="base"/>
            <a:r>
              <a:rPr lang="en-US" i="1" dirty="0"/>
              <a:t>E coli, staph. </a:t>
            </a:r>
            <a:r>
              <a:rPr lang="en-US" i="1" dirty="0" err="1"/>
              <a:t>Saprophyticus</a:t>
            </a:r>
            <a:r>
              <a:rPr lang="en-US" i="1" dirty="0"/>
              <a:t>, </a:t>
            </a:r>
            <a:r>
              <a:rPr lang="en-US" i="1" dirty="0" err="1"/>
              <a:t>proteus</a:t>
            </a:r>
            <a:endParaRPr lang="en-US" i="1" dirty="0"/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35 F presents complaining of dysuria, frequency. Denies vaginal discharge or irritation. The Urinalysis reveals trace bacteria, negative Leukocyte esterase, negative nitrates. What is your plan?</a:t>
            </a:r>
          </a:p>
          <a:p>
            <a:pPr fontAlgn="base"/>
            <a:r>
              <a:rPr lang="en-US" i="1" dirty="0"/>
              <a:t>Treat for UTI. Patients history has +LR of 24.6. UTI is a clinical diagnosis.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Pentad of HUS?</a:t>
            </a:r>
          </a:p>
          <a:p>
            <a:pPr fontAlgn="base"/>
            <a:r>
              <a:rPr lang="en-US" i="1" dirty="0" err="1"/>
              <a:t>Microangiopathic</a:t>
            </a:r>
            <a:r>
              <a:rPr lang="en-US" i="1" dirty="0"/>
              <a:t> hemolytic anemia, AKI, thrombocytopenia, fever, AMS.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1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Renal/Dialysis/HUS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fontAlgn="base"/>
            <a:r>
              <a:rPr lang="en-US" b="1" dirty="0"/>
              <a:t>Treatment for HUS?</a:t>
            </a:r>
          </a:p>
          <a:p>
            <a:pPr fontAlgn="base"/>
            <a:r>
              <a:rPr lang="en-US" i="1" dirty="0"/>
              <a:t>Mainly supportive. Severe cases can get plasma transfusion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Avoid what treatment in HUS?</a:t>
            </a:r>
          </a:p>
          <a:p>
            <a:pPr fontAlgn="base"/>
            <a:r>
              <a:rPr lang="en-US" i="1" dirty="0"/>
              <a:t>Platelet transfusions (like in ITP) except for ICH. associated with deterioration. </a:t>
            </a:r>
          </a:p>
          <a:p>
            <a:endParaRPr lang="en-US" dirty="0"/>
          </a:p>
          <a:p>
            <a:pPr fontAlgn="base"/>
            <a:r>
              <a:rPr lang="en-US" b="1" dirty="0"/>
              <a:t>The diameter of a </a:t>
            </a:r>
            <a:r>
              <a:rPr lang="en-US" b="1" dirty="0" err="1"/>
              <a:t>french</a:t>
            </a:r>
            <a:r>
              <a:rPr lang="en-US" b="1" dirty="0"/>
              <a:t> catheter is equal to what?</a:t>
            </a:r>
          </a:p>
          <a:p>
            <a:pPr fontAlgn="base"/>
            <a:r>
              <a:rPr lang="en-US" i="1" dirty="0"/>
              <a:t>French size / 3 = mm. E.g. 18 F = 6mm outer diameter</a:t>
            </a:r>
          </a:p>
        </p:txBody>
      </p:sp>
    </p:spTree>
    <p:extLst>
      <p:ext uri="{BB962C8B-B14F-4D97-AF65-F5344CB8AC3E}">
        <p14:creationId xmlns:p14="http://schemas.microsoft.com/office/powerpoint/2010/main" val="68830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Renal/Dialysis/HUS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What size French for irrigation?</a:t>
            </a:r>
          </a:p>
          <a:p>
            <a:pPr fontAlgn="base"/>
            <a:r>
              <a:rPr lang="en-US" i="1" dirty="0"/>
              <a:t>&gt;= 22F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How frequent to change suprapubic catheters?</a:t>
            </a:r>
          </a:p>
          <a:p>
            <a:pPr fontAlgn="base"/>
            <a:r>
              <a:rPr lang="en-US" i="1" dirty="0"/>
              <a:t>q4-6weeks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13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Syncope/Dysrhythmias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200" b="1" dirty="0"/>
              <a:t>What is the weight based dose for cardioversion of SVT?</a:t>
            </a:r>
          </a:p>
          <a:p>
            <a:pPr fontAlgn="base"/>
            <a:r>
              <a:rPr lang="en-US" sz="3200" i="1" dirty="0"/>
              <a:t>0.5 - 1.0 J/kg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b="1" dirty="0"/>
              <a:t>What is the weight based dose for defibrillation? </a:t>
            </a:r>
          </a:p>
          <a:p>
            <a:pPr fontAlgn="base"/>
            <a:r>
              <a:rPr lang="en-US" sz="3200" i="1" dirty="0"/>
              <a:t>2-4 J/kg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b="1" dirty="0"/>
              <a:t>3 differentials for irregularly irregular rhythm?</a:t>
            </a:r>
          </a:p>
          <a:p>
            <a:pPr fontAlgn="base"/>
            <a:r>
              <a:rPr lang="en-US" sz="3200" i="1" dirty="0"/>
              <a:t>AF, A flutter with variable block, WAP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7360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Syncope/Dysrhythmias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600" b="1" dirty="0"/>
              <a:t>3 differentials for wide, regular, tachycardia?</a:t>
            </a:r>
          </a:p>
          <a:p>
            <a:pPr fontAlgn="base"/>
            <a:r>
              <a:rPr lang="en-US" sz="3600" i="1" dirty="0" err="1"/>
              <a:t>VTach</a:t>
            </a:r>
            <a:r>
              <a:rPr lang="en-US" sz="3600" i="1" dirty="0"/>
              <a:t>, SVT with </a:t>
            </a:r>
            <a:r>
              <a:rPr lang="en-US" sz="3600" i="1" dirty="0" err="1"/>
              <a:t>abberrancy</a:t>
            </a:r>
            <a:r>
              <a:rPr lang="en-US" sz="3600" i="1" dirty="0"/>
              <a:t>, </a:t>
            </a:r>
            <a:r>
              <a:rPr lang="en-US" sz="3600" i="1" dirty="0" err="1"/>
              <a:t>antidromic</a:t>
            </a:r>
            <a:r>
              <a:rPr lang="en-US" sz="3600" i="1" dirty="0"/>
              <a:t> WPW</a:t>
            </a:r>
          </a:p>
          <a:p>
            <a:pPr lvl="1" fontAlgn="base"/>
            <a:endParaRPr lang="en-US" sz="3200" dirty="0"/>
          </a:p>
          <a:p>
            <a:pPr fontAlgn="base"/>
            <a:r>
              <a:rPr lang="en-US" sz="3600" b="1" dirty="0"/>
              <a:t>Name 2 drug treatments and the doses for stable </a:t>
            </a:r>
            <a:r>
              <a:rPr lang="en-US" sz="3600" b="1" dirty="0" err="1"/>
              <a:t>VTach</a:t>
            </a:r>
            <a:r>
              <a:rPr lang="en-US" sz="3600" b="1" dirty="0"/>
              <a:t>?</a:t>
            </a:r>
          </a:p>
          <a:p>
            <a:pPr fontAlgn="base"/>
            <a:r>
              <a:rPr lang="en-US" sz="3600" i="1" dirty="0" err="1"/>
              <a:t>Amio</a:t>
            </a:r>
            <a:r>
              <a:rPr lang="en-US" sz="3600" i="1" dirty="0"/>
              <a:t> 150mg over 5 mins follow by drip (1mg/min)</a:t>
            </a:r>
          </a:p>
          <a:p>
            <a:pPr fontAlgn="base"/>
            <a:r>
              <a:rPr lang="en-US" sz="3600" i="1" dirty="0"/>
              <a:t>Procainamide 17mg/kg (~1.2g)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0286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Syncope/Dysrhythmias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0985"/>
            <a:ext cx="10515600" cy="4351338"/>
          </a:xfrm>
        </p:spPr>
        <p:txBody>
          <a:bodyPr>
            <a:noAutofit/>
          </a:bodyPr>
          <a:lstStyle/>
          <a:p>
            <a:pPr fontAlgn="base"/>
            <a:r>
              <a:rPr lang="en-US" sz="3200" b="1" dirty="0"/>
              <a:t>Name 3 signs of VT versus SVT on EKG?</a:t>
            </a:r>
          </a:p>
          <a:p>
            <a:pPr fontAlgn="base"/>
            <a:r>
              <a:rPr lang="en-US" sz="3200" i="1" dirty="0"/>
              <a:t>Capture beats, Fusion beats, AV dissociation, Concordance, Josephson’s sign, etc.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b="1" dirty="0"/>
              <a:t>What medicine is </a:t>
            </a:r>
            <a:r>
              <a:rPr lang="en-US" sz="3200" b="1" dirty="0" err="1"/>
              <a:t>contradindicated</a:t>
            </a:r>
            <a:r>
              <a:rPr lang="en-US" sz="3200" b="1" dirty="0"/>
              <a:t> in wide irregular rhythms?</a:t>
            </a:r>
          </a:p>
          <a:p>
            <a:pPr fontAlgn="base"/>
            <a:r>
              <a:rPr lang="en-US" sz="3200" i="1" dirty="0"/>
              <a:t>AV node blockers (e.g. adenosine).. Absolute contraindication. Just shock these, or try antiarrhythmic (</a:t>
            </a:r>
            <a:r>
              <a:rPr lang="en-US" sz="3200" i="1" dirty="0" err="1"/>
              <a:t>amio</a:t>
            </a:r>
            <a:r>
              <a:rPr lang="en-US" sz="3200" i="1" dirty="0"/>
              <a:t>, procainamide) Cannot rule out accessory pathway, may block what AV path is left, and rapidly degenerate into the accessory via </a:t>
            </a:r>
            <a:r>
              <a:rPr lang="en-US" sz="3200" i="1" dirty="0" err="1"/>
              <a:t>AFib</a:t>
            </a:r>
            <a:r>
              <a:rPr lang="en-US" sz="3200" i="1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323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445917" y="3391374"/>
            <a:ext cx="791308" cy="720969"/>
            <a:chOff x="5486397" y="3640808"/>
            <a:chExt cx="791308" cy="720969"/>
          </a:xfrm>
        </p:grpSpPr>
        <p:sp>
          <p:nvSpPr>
            <p:cNvPr id="4" name="Rectangle 3"/>
            <p:cNvSpPr/>
            <p:nvPr/>
          </p:nvSpPr>
          <p:spPr>
            <a:xfrm rot="1170561">
              <a:off x="5486397" y="3640808"/>
              <a:ext cx="791308" cy="7209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90822" y="4114392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70007" y="3696591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Oval 11"/>
          <p:cNvSpPr/>
          <p:nvPr/>
        </p:nvSpPr>
        <p:spPr>
          <a:xfrm>
            <a:off x="412905" y="277489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9160" y="594949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22505" y="16930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0505" y="75432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560" y="377205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9160" y="451498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60505" y="499315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974942" y="277271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351197" y="594732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0822542" y="75214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0741597" y="3769876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1351197" y="451281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822542" y="499098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853424" y="17438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852238" y="3238518"/>
            <a:ext cx="840162" cy="938105"/>
            <a:chOff x="1852238" y="3238518"/>
            <a:chExt cx="840162" cy="938105"/>
          </a:xfrm>
        </p:grpSpPr>
        <p:sp>
          <p:nvSpPr>
            <p:cNvPr id="10" name="Oval 9"/>
            <p:cNvSpPr/>
            <p:nvPr/>
          </p:nvSpPr>
          <p:spPr>
            <a:xfrm>
              <a:off x="1852238" y="3268135"/>
              <a:ext cx="840162" cy="8401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23215" y="3238518"/>
              <a:ext cx="560582" cy="9381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40910" y="3809168"/>
            <a:ext cx="936359" cy="936359"/>
            <a:chOff x="9280305" y="3064933"/>
            <a:chExt cx="936359" cy="936359"/>
          </a:xfrm>
        </p:grpSpPr>
        <p:sp>
          <p:nvSpPr>
            <p:cNvPr id="11" name="Oval 10"/>
            <p:cNvSpPr/>
            <p:nvPr/>
          </p:nvSpPr>
          <p:spPr>
            <a:xfrm>
              <a:off x="9280305" y="3064933"/>
              <a:ext cx="936359" cy="93635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 flipH="1">
              <a:off x="9289795" y="3077962"/>
              <a:ext cx="748310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3814669" y="3468254"/>
            <a:ext cx="459196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QUESTION</a:t>
            </a:r>
            <a:b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POSTED</a:t>
            </a:r>
          </a:p>
        </p:txBody>
      </p:sp>
    </p:spTree>
    <p:extLst>
      <p:ext uri="{BB962C8B-B14F-4D97-AF65-F5344CB8AC3E}">
        <p14:creationId xmlns:p14="http://schemas.microsoft.com/office/powerpoint/2010/main" val="173084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Syncope/Dysrhythmias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054599"/>
          </a:xfrm>
        </p:spPr>
        <p:txBody>
          <a:bodyPr>
            <a:noAutofit/>
          </a:bodyPr>
          <a:lstStyle/>
          <a:p>
            <a:pPr fontAlgn="base"/>
            <a:r>
              <a:rPr lang="en-US" sz="3200" b="1" dirty="0"/>
              <a:t>Placing a magnet on pacemaker will do what?</a:t>
            </a:r>
          </a:p>
          <a:p>
            <a:pPr fontAlgn="base"/>
            <a:r>
              <a:rPr lang="en-US" sz="3200" i="1" dirty="0"/>
              <a:t>Revert to asynchronous pacing (non sensing, pace at default factory rate).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b="1" dirty="0"/>
              <a:t>A dying pacer battery does what?</a:t>
            </a:r>
          </a:p>
          <a:p>
            <a:pPr fontAlgn="base"/>
            <a:r>
              <a:rPr lang="en-US" sz="3200" i="1" dirty="0"/>
              <a:t>Slows the rate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b="1" dirty="0"/>
              <a:t>65 </a:t>
            </a:r>
            <a:r>
              <a:rPr lang="en-US" sz="3200" b="1" dirty="0" err="1"/>
              <a:t>yo</a:t>
            </a:r>
            <a:r>
              <a:rPr lang="en-US" sz="3200" b="1" dirty="0"/>
              <a:t> M with palpitations x 3 days, CHF, HTN, found AF with rate 152. BP 111/62. Treatment?</a:t>
            </a:r>
            <a:endParaRPr lang="en-US" sz="2000" dirty="0"/>
          </a:p>
          <a:p>
            <a:pPr fontAlgn="base"/>
            <a:r>
              <a:rPr lang="en-US" sz="3200" i="1" dirty="0"/>
              <a:t>Rate control with CCB or BB. Cardiology prefers BB in chronic HF with AF.  Beyond 48hrs cardioversion not indicated.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077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Syncope/Dysrhythmias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pPr fontAlgn="base"/>
            <a:r>
              <a:rPr lang="en-US" sz="3200" b="1" dirty="0"/>
              <a:t>56 F w/ PMH COPD, obese, recent surgery presents with sudden shortness of breath. O2 sat 82%, Echo shows severe new R heart strain. HR is 134, irregularly irregular. How do you treat the tachycardia?</a:t>
            </a:r>
            <a:endParaRPr lang="en-US" sz="2000" b="1" dirty="0"/>
          </a:p>
          <a:p>
            <a:pPr fontAlgn="base"/>
            <a:r>
              <a:rPr lang="en-US" sz="3200" i="1" dirty="0"/>
              <a:t>Underlying source! If rate control patient could crash, and the </a:t>
            </a:r>
            <a:r>
              <a:rPr lang="en-US" sz="3200" i="1" dirty="0" err="1"/>
              <a:t>afib</a:t>
            </a:r>
            <a:r>
              <a:rPr lang="en-US" sz="3200" i="1" dirty="0"/>
              <a:t> is keeping patient alive!</a:t>
            </a:r>
          </a:p>
          <a:p>
            <a:pPr lvl="1" fontAlgn="base"/>
            <a:endParaRPr lang="en-US" sz="2800" dirty="0"/>
          </a:p>
          <a:p>
            <a:pPr fontAlgn="base"/>
            <a:r>
              <a:rPr lang="en-US" sz="3200" b="1" dirty="0"/>
              <a:t>Avoid cardioversion if onset of AF is &gt; what # of hours?</a:t>
            </a:r>
          </a:p>
          <a:p>
            <a:pPr fontAlgn="base"/>
            <a:r>
              <a:rPr lang="en-US" sz="3200" i="1" dirty="0"/>
              <a:t>48!</a:t>
            </a:r>
          </a:p>
        </p:txBody>
      </p:sp>
    </p:spTree>
    <p:extLst>
      <p:ext uri="{BB962C8B-B14F-4D97-AF65-F5344CB8AC3E}">
        <p14:creationId xmlns:p14="http://schemas.microsoft.com/office/powerpoint/2010/main" val="34418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CP/HF/ACS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4575"/>
          </a:xfrm>
        </p:spPr>
        <p:txBody>
          <a:bodyPr>
            <a:normAutofit/>
          </a:bodyPr>
          <a:lstStyle/>
          <a:p>
            <a:pPr fontAlgn="base"/>
            <a:r>
              <a:rPr lang="en-US" b="1" dirty="0"/>
              <a:t>Bradycardia + Blocks + Bizarre QRS = what?</a:t>
            </a:r>
          </a:p>
          <a:p>
            <a:pPr fontAlgn="base"/>
            <a:r>
              <a:rPr lang="en-US" i="1" dirty="0"/>
              <a:t>Think hyperkalemia!</a:t>
            </a:r>
          </a:p>
          <a:p>
            <a:pPr lvl="1" fontAlgn="base"/>
            <a:endParaRPr lang="en-US" dirty="0"/>
          </a:p>
          <a:p>
            <a:pPr fontAlgn="base"/>
            <a:r>
              <a:rPr lang="en-US" b="1" dirty="0"/>
              <a:t>San Francisco Syncope Criteria?</a:t>
            </a:r>
          </a:p>
          <a:p>
            <a:pPr fontAlgn="base"/>
            <a:r>
              <a:rPr lang="en-US" i="1" dirty="0"/>
              <a:t>“CHESS” – predicts serious outcomes at 7 days</a:t>
            </a:r>
          </a:p>
          <a:p>
            <a:pPr lvl="1" fontAlgn="base"/>
            <a:r>
              <a:rPr lang="en-US" i="1" dirty="0"/>
              <a:t>CHF</a:t>
            </a:r>
          </a:p>
          <a:p>
            <a:pPr lvl="1" fontAlgn="base"/>
            <a:r>
              <a:rPr lang="en-US" i="1" dirty="0" err="1"/>
              <a:t>Hct</a:t>
            </a:r>
            <a:endParaRPr lang="en-US" i="1" dirty="0"/>
          </a:p>
          <a:p>
            <a:pPr lvl="1" fontAlgn="base"/>
            <a:r>
              <a:rPr lang="en-US" i="1" dirty="0"/>
              <a:t>EKG</a:t>
            </a:r>
          </a:p>
          <a:p>
            <a:pPr lvl="1" fontAlgn="base"/>
            <a:r>
              <a:rPr lang="en-US" i="1" dirty="0"/>
              <a:t>SBP</a:t>
            </a:r>
          </a:p>
          <a:p>
            <a:pPr lvl="1" fontAlgn="base"/>
            <a:r>
              <a:rPr lang="en-US" i="1" dirty="0"/>
              <a:t>SOB</a:t>
            </a:r>
          </a:p>
          <a:p>
            <a:pPr lvl="2" fontAlgn="base"/>
            <a:endParaRPr lang="en-US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721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CP/HF/ACS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600" b="1" dirty="0"/>
              <a:t>BNP less than what essentially rules out HF?</a:t>
            </a:r>
          </a:p>
          <a:p>
            <a:pPr fontAlgn="base"/>
            <a:r>
              <a:rPr lang="en-US" sz="3600" dirty="0"/>
              <a:t>&lt;</a:t>
            </a:r>
            <a:r>
              <a:rPr lang="en-US" sz="3600" i="1" dirty="0"/>
              <a:t>100</a:t>
            </a:r>
          </a:p>
          <a:p>
            <a:pPr lvl="1" fontAlgn="base"/>
            <a:endParaRPr lang="en-US" sz="3200" dirty="0"/>
          </a:p>
          <a:p>
            <a:pPr fontAlgn="base"/>
            <a:r>
              <a:rPr lang="en-US" sz="3600" b="1" dirty="0"/>
              <a:t>How many months post-partum can cardiomyopathy present?</a:t>
            </a:r>
          </a:p>
          <a:p>
            <a:pPr fontAlgn="base"/>
            <a:r>
              <a:rPr lang="en-US" sz="3600" i="1" dirty="0"/>
              <a:t>Up to 6 months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674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CP/HF/ACS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3600" b="1" dirty="0"/>
              <a:t>Name 3 other causes of troponin elevation?</a:t>
            </a:r>
          </a:p>
          <a:p>
            <a:pPr fontAlgn="base"/>
            <a:r>
              <a:rPr lang="en-US" sz="3600" i="1" dirty="0"/>
              <a:t>HF, PE, Sepsis, CKD/ESRD, </a:t>
            </a:r>
            <a:r>
              <a:rPr lang="en-US" sz="3600" i="1" dirty="0" err="1"/>
              <a:t>aemia</a:t>
            </a:r>
            <a:endParaRPr lang="en-US" sz="3600" i="1" dirty="0"/>
          </a:p>
          <a:p>
            <a:pPr fontAlgn="base"/>
            <a:r>
              <a:rPr lang="en-US" sz="3600" i="1" dirty="0"/>
              <a:t>PPV of +trop = 56%</a:t>
            </a:r>
          </a:p>
          <a:p>
            <a:pPr lvl="1" fontAlgn="base"/>
            <a:endParaRPr lang="en-US" sz="3200" dirty="0"/>
          </a:p>
          <a:p>
            <a:pPr lvl="1" fontAlgn="base"/>
            <a:endParaRPr lang="en-US" sz="3200" dirty="0"/>
          </a:p>
          <a:p>
            <a:pPr fontAlgn="base"/>
            <a:r>
              <a:rPr lang="en-US" sz="3600" b="1" dirty="0"/>
              <a:t>Avoid what medicines in MI with elevation in II, III, </a:t>
            </a:r>
            <a:r>
              <a:rPr lang="en-US" sz="3600" b="1" dirty="0" err="1"/>
              <a:t>avF</a:t>
            </a:r>
            <a:r>
              <a:rPr lang="en-US" sz="3600" b="1" dirty="0"/>
              <a:t>?</a:t>
            </a:r>
          </a:p>
          <a:p>
            <a:r>
              <a:rPr lang="en-US" sz="3600" i="1" dirty="0"/>
              <a:t>Nitrates and diuretics (decrease preload)</a:t>
            </a:r>
            <a:br>
              <a:rPr lang="en-US" sz="3600" i="1" dirty="0"/>
            </a:br>
            <a:endParaRPr lang="en-US" sz="6000" i="1" dirty="0"/>
          </a:p>
        </p:txBody>
      </p:sp>
    </p:spTree>
    <p:extLst>
      <p:ext uri="{BB962C8B-B14F-4D97-AF65-F5344CB8AC3E}">
        <p14:creationId xmlns:p14="http://schemas.microsoft.com/office/powerpoint/2010/main" val="183997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CP/HF/ACS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181599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b="1" dirty="0"/>
              <a:t>What medications must be given do you give pre-</a:t>
            </a:r>
            <a:r>
              <a:rPr lang="en-US" b="1" dirty="0" err="1"/>
              <a:t>cath</a:t>
            </a:r>
            <a:r>
              <a:rPr lang="en-US" b="1" dirty="0"/>
              <a:t> lab?</a:t>
            </a:r>
          </a:p>
          <a:p>
            <a:pPr fontAlgn="base"/>
            <a:r>
              <a:rPr lang="en-US" i="1" dirty="0"/>
              <a:t>325mg Aspirin, and 300mg </a:t>
            </a:r>
            <a:r>
              <a:rPr lang="en-US" i="1" dirty="0" err="1"/>
              <a:t>plavix</a:t>
            </a:r>
            <a:endParaRPr lang="en-US" i="1" dirty="0"/>
          </a:p>
          <a:p>
            <a:pPr lvl="1" fontAlgn="base"/>
            <a:endParaRPr lang="en-US" b="1" dirty="0"/>
          </a:p>
          <a:p>
            <a:pPr fontAlgn="base"/>
            <a:r>
              <a:rPr lang="en-US" b="1" dirty="0"/>
              <a:t>What are the benefits of Nitro in MI?</a:t>
            </a:r>
          </a:p>
          <a:p>
            <a:pPr fontAlgn="base"/>
            <a:r>
              <a:rPr lang="en-US" i="1" dirty="0"/>
              <a:t>No mortality benefit. Decreases pain, improve pulmonary congestion, decrease BP</a:t>
            </a:r>
          </a:p>
          <a:p>
            <a:pPr lvl="1" fontAlgn="base"/>
            <a:endParaRPr lang="en-US" b="1" dirty="0"/>
          </a:p>
          <a:p>
            <a:pPr fontAlgn="base"/>
            <a:r>
              <a:rPr lang="en-US" b="1" dirty="0"/>
              <a:t>Vagal maneuver for pediatric patient</a:t>
            </a:r>
          </a:p>
          <a:p>
            <a:pPr fontAlgn="base"/>
            <a:r>
              <a:rPr lang="en-US" i="1" dirty="0"/>
              <a:t>Ice to the FACE, or rectal stimulation</a:t>
            </a:r>
          </a:p>
          <a:p>
            <a:pPr lvl="1" fontAlgn="base"/>
            <a:endParaRPr lang="en-US" b="1" dirty="0"/>
          </a:p>
          <a:p>
            <a:pPr fontAlgn="base"/>
            <a:r>
              <a:rPr lang="en-US" b="1" dirty="0"/>
              <a:t>Most common cause of polymorphic </a:t>
            </a:r>
            <a:r>
              <a:rPr lang="en-US" b="1" dirty="0" err="1"/>
              <a:t>Vtach</a:t>
            </a:r>
            <a:r>
              <a:rPr lang="en-US" b="1" dirty="0"/>
              <a:t> leading to cardiac arrest</a:t>
            </a:r>
          </a:p>
          <a:p>
            <a:pPr fontAlgn="base"/>
            <a:r>
              <a:rPr lang="en-US" i="1" dirty="0"/>
              <a:t>Myocardial infarction</a:t>
            </a:r>
            <a:endParaRPr lang="en-US" b="1" i="1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535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dirty="0"/>
              <a:t>CP/HF/ACS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5520"/>
            <a:ext cx="10515600" cy="5550191"/>
          </a:xfrm>
        </p:spPr>
        <p:txBody>
          <a:bodyPr>
            <a:noAutofit/>
          </a:bodyPr>
          <a:lstStyle/>
          <a:p>
            <a:pPr fontAlgn="base"/>
            <a:r>
              <a:rPr lang="en-US" sz="3200" b="1" dirty="0"/>
              <a:t>Oral procedure prophylactic</a:t>
            </a:r>
          </a:p>
          <a:p>
            <a:pPr fontAlgn="base"/>
            <a:r>
              <a:rPr lang="en-US" sz="3200" i="1" dirty="0"/>
              <a:t>Amoxicillin</a:t>
            </a:r>
          </a:p>
          <a:p>
            <a:pPr lvl="1" fontAlgn="base"/>
            <a:endParaRPr lang="en-US" sz="2800" b="1" dirty="0"/>
          </a:p>
          <a:p>
            <a:pPr fontAlgn="base"/>
            <a:r>
              <a:rPr lang="en-US" sz="3200" b="1" dirty="0"/>
              <a:t>Endocarditis treatment</a:t>
            </a:r>
          </a:p>
          <a:p>
            <a:pPr fontAlgn="base"/>
            <a:r>
              <a:rPr lang="en-US" sz="3200" i="1" dirty="0" err="1"/>
              <a:t>Vancomycin+Aminoglycoside</a:t>
            </a:r>
            <a:endParaRPr lang="en-US" sz="3200" i="1" dirty="0"/>
          </a:p>
          <a:p>
            <a:pPr lvl="1" fontAlgn="base"/>
            <a:endParaRPr lang="en-US" sz="2800" b="1" dirty="0"/>
          </a:p>
          <a:p>
            <a:pPr fontAlgn="base"/>
            <a:r>
              <a:rPr lang="en-US" sz="3200" b="1" dirty="0"/>
              <a:t>Chagas cardiomyopathy treatment</a:t>
            </a:r>
          </a:p>
          <a:p>
            <a:pPr fontAlgn="base"/>
            <a:r>
              <a:rPr lang="en-US" sz="3200" i="1" dirty="0" err="1"/>
              <a:t>Benzidazole</a:t>
            </a:r>
            <a:endParaRPr lang="en-US" sz="3200" i="1" dirty="0"/>
          </a:p>
          <a:p>
            <a:pPr lvl="1" fontAlgn="base"/>
            <a:endParaRPr lang="en-US" sz="2800" b="1" dirty="0"/>
          </a:p>
          <a:p>
            <a:pPr fontAlgn="base"/>
            <a:r>
              <a:rPr lang="en-US" sz="3200" b="1" dirty="0"/>
              <a:t>Q Fever treatment?</a:t>
            </a:r>
          </a:p>
          <a:p>
            <a:pPr fontAlgn="base"/>
            <a:r>
              <a:rPr lang="en-US" sz="3200" i="1" dirty="0" err="1"/>
              <a:t>Doxycyline</a:t>
            </a:r>
            <a:endParaRPr lang="en-US" sz="3200" b="1" i="1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762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dirty="0"/>
              <a:t>HTN emergency: NAME BP goal AND drug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62512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3200" b="1" dirty="0"/>
              <a:t>acute Subarachnoid hemorrhage?</a:t>
            </a:r>
          </a:p>
          <a:p>
            <a:pPr fontAlgn="base"/>
            <a:r>
              <a:rPr lang="en-US" sz="3200" i="1" dirty="0"/>
              <a:t>&lt;140 </a:t>
            </a:r>
            <a:r>
              <a:rPr lang="mr-IN" sz="3200" i="1" dirty="0"/>
              <a:t>–</a:t>
            </a:r>
            <a:r>
              <a:rPr lang="en-US" sz="3200" i="1" dirty="0"/>
              <a:t> </a:t>
            </a:r>
            <a:r>
              <a:rPr lang="en-US" sz="3200" i="1" dirty="0" err="1"/>
              <a:t>nicardipine</a:t>
            </a:r>
            <a:endParaRPr lang="en-US" sz="3200" i="1" dirty="0"/>
          </a:p>
          <a:p>
            <a:pPr lvl="1" fontAlgn="base"/>
            <a:endParaRPr lang="en-US" sz="2800" b="1" dirty="0"/>
          </a:p>
          <a:p>
            <a:pPr fontAlgn="base"/>
            <a:r>
              <a:rPr lang="en-US" sz="3200" b="1" dirty="0"/>
              <a:t>acute stroke?</a:t>
            </a:r>
          </a:p>
          <a:p>
            <a:pPr fontAlgn="base"/>
            <a:r>
              <a:rPr lang="en-US" sz="3200" i="1" dirty="0" err="1"/>
              <a:t>sBP</a:t>
            </a:r>
            <a:r>
              <a:rPr lang="en-US" sz="3200" i="1" dirty="0"/>
              <a:t> &lt; 185: </a:t>
            </a:r>
            <a:r>
              <a:rPr lang="en-US" sz="3200" i="1" dirty="0" err="1"/>
              <a:t>nicardipine</a:t>
            </a:r>
            <a:r>
              <a:rPr lang="en-US" sz="3200" i="1" dirty="0"/>
              <a:t> or labetalol</a:t>
            </a:r>
          </a:p>
          <a:p>
            <a:pPr lvl="1" fontAlgn="base"/>
            <a:endParaRPr lang="en-US" sz="2800" b="1" dirty="0"/>
          </a:p>
          <a:p>
            <a:pPr fontAlgn="base"/>
            <a:r>
              <a:rPr lang="en-US" sz="3200" b="1" dirty="0"/>
              <a:t>ACS</a:t>
            </a:r>
          </a:p>
          <a:p>
            <a:pPr fontAlgn="base"/>
            <a:r>
              <a:rPr lang="en-US" sz="3200" i="1" dirty="0"/>
              <a:t>No more than 20-30% reduction - use NTG or BB</a:t>
            </a:r>
          </a:p>
          <a:p>
            <a:pPr lvl="1" fontAlgn="base"/>
            <a:endParaRPr lang="en-US" sz="2800" b="1" dirty="0"/>
          </a:p>
          <a:p>
            <a:pPr fontAlgn="base"/>
            <a:r>
              <a:rPr lang="en-US" sz="3200" b="1" dirty="0"/>
              <a:t>Cocaine Toxicity</a:t>
            </a:r>
          </a:p>
          <a:p>
            <a:pPr fontAlgn="base"/>
            <a:r>
              <a:rPr lang="en-US" sz="3200" i="1" dirty="0"/>
              <a:t>Benzos. If necessary, alpha blockers only</a:t>
            </a:r>
            <a:endParaRPr lang="en-US" sz="3200" b="1" i="1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711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HTN emergency: NAME BP goal AND drug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217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b="1" dirty="0"/>
              <a:t>Pulmonary edema</a:t>
            </a:r>
          </a:p>
          <a:p>
            <a:pPr fontAlgn="base"/>
            <a:r>
              <a:rPr lang="en-US" i="1" dirty="0"/>
              <a:t>Reduce BP 20-30%: Nitro</a:t>
            </a:r>
          </a:p>
          <a:p>
            <a:pPr lvl="1" fontAlgn="base"/>
            <a:endParaRPr lang="en-US" b="1" dirty="0"/>
          </a:p>
          <a:p>
            <a:pPr fontAlgn="base"/>
            <a:r>
              <a:rPr lang="en-US" b="1" dirty="0"/>
              <a:t>Preeclampsia</a:t>
            </a:r>
          </a:p>
          <a:p>
            <a:pPr fontAlgn="base"/>
            <a:r>
              <a:rPr lang="en-US" i="1" dirty="0"/>
              <a:t>Goal </a:t>
            </a:r>
            <a:r>
              <a:rPr lang="en-US" i="1" dirty="0" err="1"/>
              <a:t>sBP</a:t>
            </a:r>
            <a:r>
              <a:rPr lang="en-US" i="1" dirty="0"/>
              <a:t> &lt;140. Mg2+ and Hydralazine</a:t>
            </a:r>
          </a:p>
          <a:p>
            <a:pPr lvl="1" fontAlgn="base"/>
            <a:endParaRPr lang="en-US" b="1" dirty="0"/>
          </a:p>
          <a:p>
            <a:pPr fontAlgn="base"/>
            <a:r>
              <a:rPr lang="en-US" b="1" dirty="0" smtClean="0"/>
              <a:t>Aortic Dissection</a:t>
            </a:r>
            <a:endParaRPr lang="en-US" b="1" dirty="0"/>
          </a:p>
          <a:p>
            <a:pPr fontAlgn="base"/>
            <a:r>
              <a:rPr lang="en-US" i="1" dirty="0"/>
              <a:t>Rapidly reduce BP to 100-120. </a:t>
            </a:r>
            <a:r>
              <a:rPr lang="en-US" i="1" dirty="0" err="1"/>
              <a:t>Esmolol</a:t>
            </a:r>
            <a:r>
              <a:rPr lang="en-US" i="1" dirty="0"/>
              <a:t>, labetalol.</a:t>
            </a:r>
          </a:p>
          <a:p>
            <a:pPr lvl="1" fontAlgn="base"/>
            <a:endParaRPr lang="en-US" b="1" dirty="0"/>
          </a:p>
          <a:p>
            <a:pPr fontAlgn="base"/>
            <a:r>
              <a:rPr lang="en-US" b="1" dirty="0" err="1"/>
              <a:t>Pheochromocytoma</a:t>
            </a:r>
            <a:endParaRPr lang="en-US" b="1" dirty="0"/>
          </a:p>
          <a:p>
            <a:pPr fontAlgn="base"/>
            <a:r>
              <a:rPr lang="en-US" i="1" dirty="0" err="1"/>
              <a:t>Phentolamine</a:t>
            </a:r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Dissexion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Definition of widened mediastinum on CXR?</a:t>
            </a:r>
          </a:p>
          <a:p>
            <a:pPr fontAlgn="base"/>
            <a:r>
              <a:rPr lang="en-US" i="1" dirty="0"/>
              <a:t>&gt;=8 cm.</a:t>
            </a:r>
          </a:p>
          <a:p>
            <a:pPr lvl="1" fontAlgn="base"/>
            <a:endParaRPr lang="en-US" b="1" dirty="0"/>
          </a:p>
          <a:p>
            <a:pPr fontAlgn="base"/>
            <a:r>
              <a:rPr lang="en-US" b="1" dirty="0"/>
              <a:t>Most </a:t>
            </a:r>
            <a:r>
              <a:rPr lang="en-US" b="1" i="1" dirty="0"/>
              <a:t>specific </a:t>
            </a:r>
            <a:r>
              <a:rPr lang="en-US" b="1" dirty="0"/>
              <a:t>subjective symptom of aortic dissection?</a:t>
            </a:r>
          </a:p>
          <a:p>
            <a:pPr fontAlgn="base"/>
            <a:r>
              <a:rPr lang="en-US" i="1" dirty="0"/>
              <a:t>Tearing/ripping pain (10.8x increased probability)</a:t>
            </a:r>
          </a:p>
          <a:p>
            <a:pPr lvl="1" fontAlgn="base"/>
            <a:endParaRPr lang="en-US" b="1" dirty="0"/>
          </a:p>
          <a:p>
            <a:pPr fontAlgn="base"/>
            <a:r>
              <a:rPr lang="en-US" b="1" dirty="0"/>
              <a:t>What percent of dissection patients are Hypertensive at presentation?</a:t>
            </a:r>
          </a:p>
          <a:p>
            <a:pPr fontAlgn="base"/>
            <a:r>
              <a:rPr lang="en-US" i="1" dirty="0"/>
              <a:t>49%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4140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445917" y="3391374"/>
            <a:ext cx="791308" cy="720969"/>
            <a:chOff x="5486397" y="3640808"/>
            <a:chExt cx="791308" cy="720969"/>
          </a:xfrm>
        </p:grpSpPr>
        <p:sp>
          <p:nvSpPr>
            <p:cNvPr id="4" name="Rectangle 3"/>
            <p:cNvSpPr/>
            <p:nvPr/>
          </p:nvSpPr>
          <p:spPr>
            <a:xfrm rot="1170561">
              <a:off x="5486397" y="3640808"/>
              <a:ext cx="791308" cy="7209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90822" y="4114392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70007" y="3696591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Oval 11"/>
          <p:cNvSpPr/>
          <p:nvPr/>
        </p:nvSpPr>
        <p:spPr>
          <a:xfrm>
            <a:off x="412905" y="277489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9160" y="594949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22505" y="16930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0505" y="75432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560" y="377205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9160" y="451498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60505" y="499315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974942" y="277271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351197" y="594732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0822542" y="75214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0741597" y="3769876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1351197" y="451281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822542" y="499098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853424" y="17438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852238" y="3238518"/>
            <a:ext cx="840162" cy="938105"/>
            <a:chOff x="1852238" y="3238518"/>
            <a:chExt cx="840162" cy="938105"/>
          </a:xfrm>
        </p:grpSpPr>
        <p:sp>
          <p:nvSpPr>
            <p:cNvPr id="10" name="Oval 9"/>
            <p:cNvSpPr/>
            <p:nvPr/>
          </p:nvSpPr>
          <p:spPr>
            <a:xfrm>
              <a:off x="1852238" y="3268135"/>
              <a:ext cx="840162" cy="8401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23215" y="3238518"/>
              <a:ext cx="560582" cy="9381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40910" y="3809168"/>
            <a:ext cx="936359" cy="936359"/>
            <a:chOff x="9280305" y="3064933"/>
            <a:chExt cx="936359" cy="936359"/>
          </a:xfrm>
        </p:grpSpPr>
        <p:sp>
          <p:nvSpPr>
            <p:cNvPr id="11" name="Oval 10"/>
            <p:cNvSpPr/>
            <p:nvPr/>
          </p:nvSpPr>
          <p:spPr>
            <a:xfrm>
              <a:off x="9280305" y="3064933"/>
              <a:ext cx="936359" cy="93635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 flipH="1">
              <a:off x="9289795" y="3077962"/>
              <a:ext cx="748310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3814669" y="3468254"/>
            <a:ext cx="459196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QUESTION</a:t>
            </a:r>
            <a:b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POSTED</a:t>
            </a:r>
          </a:p>
        </p:txBody>
      </p:sp>
    </p:spTree>
    <p:extLst>
      <p:ext uri="{BB962C8B-B14F-4D97-AF65-F5344CB8AC3E}">
        <p14:creationId xmlns:p14="http://schemas.microsoft.com/office/powerpoint/2010/main" val="99229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7037E-7 C -0.00429 -0.11204 -0.00859 -0.22407 0.00183 -0.26505 C 0.01224 -0.30625 0.0625 -0.2463 0.0625 -0.2463 " pathEditMode="relative" ptsTypes="A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B17532-E8D1-154B-A1AD-D7BF41D2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C7A62F-D4F5-CE4C-8DF2-988552818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risk factors for Fournier gangrene? </a:t>
            </a:r>
          </a:p>
          <a:p>
            <a:r>
              <a:rPr lang="en-US" i="1" dirty="0"/>
              <a:t>DM, immunosuppression, alcoholism, debility</a:t>
            </a:r>
          </a:p>
          <a:p>
            <a:endParaRPr lang="en-US" i="1" dirty="0"/>
          </a:p>
          <a:p>
            <a:r>
              <a:rPr lang="en-US" b="1" dirty="0"/>
              <a:t>What antibiotics do you start them on? </a:t>
            </a:r>
          </a:p>
          <a:p>
            <a:r>
              <a:rPr lang="en-US" dirty="0"/>
              <a:t>Linezolid + Zosyn</a:t>
            </a:r>
          </a:p>
          <a:p>
            <a:pPr lvl="1"/>
            <a:r>
              <a:rPr lang="en-US" b="1" dirty="0"/>
              <a:t>Definitive treatment is OR debridement!</a:t>
            </a:r>
          </a:p>
        </p:txBody>
      </p:sp>
    </p:spTree>
    <p:extLst>
      <p:ext uri="{BB962C8B-B14F-4D97-AF65-F5344CB8AC3E}">
        <p14:creationId xmlns:p14="http://schemas.microsoft.com/office/powerpoint/2010/main" val="70737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215BB1-8BC5-3741-90CE-391D11C57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A47CD1-FB94-F741-9747-AFD8CC45F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What maneuver can you try to reduce testicular torsion? </a:t>
            </a:r>
          </a:p>
          <a:p>
            <a:r>
              <a:rPr lang="en-US" i="1" dirty="0"/>
              <a:t>Open book maneuver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b="1" dirty="0"/>
              <a:t>Describe the open book maneuver: </a:t>
            </a:r>
            <a:r>
              <a:rPr lang="en-US" b="1" i="1" dirty="0"/>
              <a:t> </a:t>
            </a:r>
          </a:p>
          <a:p>
            <a:r>
              <a:rPr lang="en-US" i="1" dirty="0"/>
              <a:t>Can be done with patient supine, </a:t>
            </a:r>
            <a:r>
              <a:rPr lang="en-US" i="1" dirty="0" err="1"/>
              <a:t>frogleg</a:t>
            </a:r>
            <a:r>
              <a:rPr lang="en-US" i="1" dirty="0"/>
              <a:t> position, with sedation. </a:t>
            </a:r>
          </a:p>
          <a:p>
            <a:pPr lvl="1"/>
            <a:r>
              <a:rPr lang="en-US" i="1" dirty="0"/>
              <a:t>2/3 of torsion are lateral-to-medial, so </a:t>
            </a:r>
            <a:r>
              <a:rPr lang="en-US" i="1" dirty="0" err="1"/>
              <a:t>detorsion</a:t>
            </a:r>
            <a:r>
              <a:rPr lang="en-US" i="1" dirty="0"/>
              <a:t> should be done medial-to-lateral (opening a book). </a:t>
            </a:r>
          </a:p>
          <a:p>
            <a:pPr lvl="1"/>
            <a:r>
              <a:rPr lang="en-US" i="1" dirty="0"/>
              <a:t>1-3 turns is usually sufficient. If initial </a:t>
            </a:r>
            <a:r>
              <a:rPr lang="en-US" i="1" dirty="0" err="1"/>
              <a:t>detorsion</a:t>
            </a:r>
            <a:r>
              <a:rPr lang="en-US" i="1" dirty="0"/>
              <a:t> increases pain, </a:t>
            </a:r>
            <a:r>
              <a:rPr lang="en-US" i="1" dirty="0" err="1"/>
              <a:t>detorsion</a:t>
            </a:r>
            <a:r>
              <a:rPr lang="en-US" i="1" dirty="0"/>
              <a:t> should be attempted in opposite direction. </a:t>
            </a:r>
          </a:p>
          <a:p>
            <a:pPr lvl="1"/>
            <a:r>
              <a:rPr lang="en-US" b="1" i="1" dirty="0"/>
              <a:t>Definitive treatment is in the OR!</a:t>
            </a:r>
          </a:p>
        </p:txBody>
      </p:sp>
    </p:spTree>
    <p:extLst>
      <p:ext uri="{BB962C8B-B14F-4D97-AF65-F5344CB8AC3E}">
        <p14:creationId xmlns:p14="http://schemas.microsoft.com/office/powerpoint/2010/main" val="398035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16A25F-D087-B249-BE5F-3E30FB72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24C96F-C2A3-904F-845B-A9ABD5952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</a:t>
            </a:r>
            <a:r>
              <a:rPr lang="en-US" b="1" dirty="0" err="1"/>
              <a:t>prehn’s</a:t>
            </a:r>
            <a:r>
              <a:rPr lang="en-US" b="1" dirty="0"/>
              <a:t> sign?</a:t>
            </a:r>
          </a:p>
          <a:p>
            <a:r>
              <a:rPr lang="en-US" i="1" dirty="0"/>
              <a:t>Relief of pain with scrotal elevation.</a:t>
            </a:r>
          </a:p>
          <a:p>
            <a:endParaRPr lang="en-US" dirty="0"/>
          </a:p>
          <a:p>
            <a:r>
              <a:rPr lang="en-US" b="1" dirty="0"/>
              <a:t>What is the clinical significance of the </a:t>
            </a:r>
            <a:r>
              <a:rPr lang="en-US" b="1" dirty="0" err="1"/>
              <a:t>prehn’s</a:t>
            </a:r>
            <a:r>
              <a:rPr lang="en-US" b="1" dirty="0"/>
              <a:t> sign?</a:t>
            </a:r>
          </a:p>
          <a:p>
            <a:r>
              <a:rPr lang="en-US" i="1" dirty="0"/>
              <a:t>Can help distinguish epididymitis (inflammatory pain relief with elevation) from torsion (no change in ischemic pain with elevation)</a:t>
            </a:r>
          </a:p>
        </p:txBody>
      </p:sp>
    </p:spTree>
    <p:extLst>
      <p:ext uri="{BB962C8B-B14F-4D97-AF65-F5344CB8AC3E}">
        <p14:creationId xmlns:p14="http://schemas.microsoft.com/office/powerpoint/2010/main" val="298298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FCEA56-E08F-4749-AB8A-88C0E4C2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0643F86-5A24-3F41-83D9-380ABE62B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your differential diagnosis for a genital ulcer (name 5)?</a:t>
            </a:r>
          </a:p>
          <a:p>
            <a:pPr lvl="1"/>
            <a:r>
              <a:rPr lang="en-US" i="1" dirty="0"/>
              <a:t>HSV</a:t>
            </a:r>
          </a:p>
          <a:p>
            <a:pPr lvl="1"/>
            <a:r>
              <a:rPr lang="en-US" i="1" dirty="0"/>
              <a:t>Syphilis</a:t>
            </a:r>
          </a:p>
          <a:p>
            <a:pPr lvl="1"/>
            <a:r>
              <a:rPr lang="en-US" i="1" dirty="0"/>
              <a:t>Chancroid </a:t>
            </a:r>
          </a:p>
          <a:p>
            <a:pPr lvl="1"/>
            <a:r>
              <a:rPr lang="en-US" i="1" dirty="0"/>
              <a:t>Lymphogranuloma </a:t>
            </a:r>
            <a:r>
              <a:rPr lang="en-US" i="1" dirty="0" err="1"/>
              <a:t>venereum</a:t>
            </a:r>
            <a:endParaRPr lang="en-US" i="1" dirty="0"/>
          </a:p>
          <a:p>
            <a:pPr lvl="1"/>
            <a:r>
              <a:rPr lang="en-US" i="1" dirty="0"/>
              <a:t>Granuloma </a:t>
            </a:r>
            <a:r>
              <a:rPr lang="en-US" i="1" dirty="0" err="1"/>
              <a:t>inguinale</a:t>
            </a:r>
            <a:r>
              <a:rPr lang="en-US" i="1" dirty="0"/>
              <a:t> </a:t>
            </a:r>
          </a:p>
          <a:p>
            <a:pPr lvl="1"/>
            <a:r>
              <a:rPr lang="en-US" i="1" dirty="0" err="1"/>
              <a:t>Behcet</a:t>
            </a:r>
            <a:r>
              <a:rPr lang="en-US" i="1" dirty="0"/>
              <a:t> </a:t>
            </a:r>
          </a:p>
          <a:p>
            <a:pPr lvl="1"/>
            <a:r>
              <a:rPr lang="en-US" i="1" dirty="0"/>
              <a:t>Other lesions (not ulcerated) to consider: HPV, </a:t>
            </a:r>
            <a:r>
              <a:rPr lang="en-US" i="1" dirty="0" err="1" smtClean="0"/>
              <a:t>molluscum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0427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F62F98-BD3C-C44E-AF69-0045E5C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C32A176-2E55-4D48-8CC4-5782DE2A9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Per CDC guidelines, who should be routinely tested for syphilis?</a:t>
            </a:r>
          </a:p>
          <a:p>
            <a:pPr lvl="1"/>
            <a:r>
              <a:rPr lang="en-US" i="1" dirty="0"/>
              <a:t>Pregnancy (everyone at diagnosis, start of third trimester + delivery if at high risk)</a:t>
            </a:r>
          </a:p>
          <a:p>
            <a:pPr lvl="1"/>
            <a:r>
              <a:rPr lang="en-US" i="1" dirty="0"/>
              <a:t>Men who have sex with men (annually &amp; more frequently if at high risk)</a:t>
            </a:r>
          </a:p>
          <a:p>
            <a:pPr lvl="1"/>
            <a:r>
              <a:rPr lang="en-US" i="1" dirty="0"/>
              <a:t>Everyone with HIV who is sexually active (annually)</a:t>
            </a:r>
          </a:p>
          <a:p>
            <a:pPr lvl="1"/>
            <a:r>
              <a:rPr lang="en-US" i="1" dirty="0"/>
              <a:t>Anyone with signs or symptoms suggesting syphilis </a:t>
            </a:r>
          </a:p>
          <a:p>
            <a:pPr lvl="1"/>
            <a:r>
              <a:rPr lang="en-US" i="1" dirty="0"/>
              <a:t>Anyone with oral, anal, or vaginal sex with partner who is diagnosed with syphilis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46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83634" y="1693048"/>
            <a:ext cx="791308" cy="720969"/>
            <a:chOff x="5486397" y="3640808"/>
            <a:chExt cx="791308" cy="720969"/>
          </a:xfrm>
        </p:grpSpPr>
        <p:sp>
          <p:nvSpPr>
            <p:cNvPr id="4" name="Rectangle 3"/>
            <p:cNvSpPr/>
            <p:nvPr/>
          </p:nvSpPr>
          <p:spPr>
            <a:xfrm rot="1170561">
              <a:off x="5486397" y="3640808"/>
              <a:ext cx="791308" cy="7209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90822" y="4114392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70007" y="3696591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Oval 11"/>
          <p:cNvSpPr/>
          <p:nvPr/>
        </p:nvSpPr>
        <p:spPr>
          <a:xfrm>
            <a:off x="412905" y="277489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9160" y="594949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22505" y="16930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0505" y="75432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560" y="377205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9160" y="451498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60505" y="499315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974942" y="277271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351197" y="594732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0822542" y="75214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0741597" y="3769876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1351197" y="451281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822542" y="499098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853424" y="17438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852238" y="3238518"/>
            <a:ext cx="840162" cy="938105"/>
            <a:chOff x="1852238" y="3238518"/>
            <a:chExt cx="840162" cy="938105"/>
          </a:xfrm>
        </p:grpSpPr>
        <p:sp>
          <p:nvSpPr>
            <p:cNvPr id="10" name="Oval 9"/>
            <p:cNvSpPr/>
            <p:nvPr/>
          </p:nvSpPr>
          <p:spPr>
            <a:xfrm>
              <a:off x="1852238" y="3268135"/>
              <a:ext cx="840162" cy="8401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23215" y="3238518"/>
              <a:ext cx="560582" cy="9381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40910" y="3809168"/>
            <a:ext cx="936359" cy="936359"/>
            <a:chOff x="9280305" y="3064933"/>
            <a:chExt cx="936359" cy="936359"/>
          </a:xfrm>
        </p:grpSpPr>
        <p:sp>
          <p:nvSpPr>
            <p:cNvPr id="11" name="Oval 10"/>
            <p:cNvSpPr/>
            <p:nvPr/>
          </p:nvSpPr>
          <p:spPr>
            <a:xfrm>
              <a:off x="9280305" y="3064933"/>
              <a:ext cx="936359" cy="93635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 flipH="1">
              <a:off x="9289795" y="3077962"/>
              <a:ext cx="748310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3732306" y="3468254"/>
            <a:ext cx="456009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Teammate</a:t>
            </a:r>
          </a:p>
          <a:p>
            <a:pPr algn="ctr"/>
            <a:r>
              <a:rPr lang="en-US" sz="8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Picked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27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83634" y="1675076"/>
            <a:ext cx="791308" cy="720969"/>
            <a:chOff x="5486397" y="3640808"/>
            <a:chExt cx="791308" cy="720969"/>
          </a:xfrm>
        </p:grpSpPr>
        <p:sp>
          <p:nvSpPr>
            <p:cNvPr id="4" name="Rectangle 3"/>
            <p:cNvSpPr/>
            <p:nvPr/>
          </p:nvSpPr>
          <p:spPr>
            <a:xfrm rot="1170561">
              <a:off x="5486397" y="3640808"/>
              <a:ext cx="791308" cy="7209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90822" y="4114392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70007" y="3696591"/>
              <a:ext cx="199542" cy="1995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Oval 11"/>
          <p:cNvSpPr/>
          <p:nvPr/>
        </p:nvSpPr>
        <p:spPr>
          <a:xfrm>
            <a:off x="412905" y="277489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9160" y="594949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22505" y="16930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0505" y="754321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560" y="377205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9160" y="451498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60505" y="499315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974942" y="277271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351197" y="594732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0822542" y="752145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0741597" y="3769876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1351197" y="451281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822542" y="4990982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853424" y="1743848"/>
            <a:ext cx="609600" cy="609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852238" y="3238518"/>
            <a:ext cx="840162" cy="938105"/>
            <a:chOff x="1852238" y="3238518"/>
            <a:chExt cx="840162" cy="938105"/>
          </a:xfrm>
        </p:grpSpPr>
        <p:sp>
          <p:nvSpPr>
            <p:cNvPr id="10" name="Oval 9"/>
            <p:cNvSpPr/>
            <p:nvPr/>
          </p:nvSpPr>
          <p:spPr>
            <a:xfrm>
              <a:off x="1852238" y="3268135"/>
              <a:ext cx="840162" cy="84016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23215" y="3238518"/>
              <a:ext cx="560582" cy="9381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40910" y="3809168"/>
            <a:ext cx="936359" cy="936359"/>
            <a:chOff x="9280305" y="3064933"/>
            <a:chExt cx="936359" cy="936359"/>
          </a:xfrm>
        </p:grpSpPr>
        <p:sp>
          <p:nvSpPr>
            <p:cNvPr id="11" name="Oval 10"/>
            <p:cNvSpPr/>
            <p:nvPr/>
          </p:nvSpPr>
          <p:spPr>
            <a:xfrm>
              <a:off x="9280305" y="3064933"/>
              <a:ext cx="936359" cy="93635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 flipH="1">
              <a:off x="9289795" y="3077962"/>
              <a:ext cx="748310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  <a:effectLst/>
                </a:rPr>
                <a:t>C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3606183" y="3468254"/>
            <a:ext cx="500893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QUESTION</a:t>
            </a:r>
            <a:b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ANSWERED</a:t>
            </a:r>
          </a:p>
        </p:txBody>
      </p:sp>
    </p:spTree>
    <p:extLst>
      <p:ext uri="{BB962C8B-B14F-4D97-AF65-F5344CB8AC3E}">
        <p14:creationId xmlns:p14="http://schemas.microsoft.com/office/powerpoint/2010/main" val="64835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err="1"/>
              <a:t>Bazinga</a:t>
            </a:r>
            <a:r>
              <a:rPr lang="en-US" dirty="0"/>
              <a:t>! RULES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0434"/>
            <a:ext cx="10515600" cy="5361720"/>
          </a:xfrm>
        </p:spPr>
        <p:txBody>
          <a:bodyPr>
            <a:normAutofit/>
          </a:bodyPr>
          <a:lstStyle/>
          <a:p>
            <a:r>
              <a:rPr lang="en-US" sz="3600" b="1" dirty="0"/>
              <a:t>CORRECT ANSWER =&gt; selected teammate sits down</a:t>
            </a:r>
          </a:p>
          <a:p>
            <a:endParaRPr lang="en-US" sz="3600" b="1" dirty="0"/>
          </a:p>
          <a:p>
            <a:r>
              <a:rPr lang="en-US" sz="3600" b="1" dirty="0"/>
              <a:t>INCORRECT ANSWER =&gt; a sitting teammate sits up</a:t>
            </a:r>
          </a:p>
          <a:p>
            <a:endParaRPr lang="en-US" sz="3600" b="1" dirty="0"/>
          </a:p>
          <a:p>
            <a:r>
              <a:rPr lang="en-US" sz="3600" b="1" dirty="0"/>
              <a:t>If answer all questions from one dice roll, get to roll again!</a:t>
            </a:r>
          </a:p>
          <a:p>
            <a:endParaRPr lang="en-US" sz="3600" b="1" dirty="0"/>
          </a:p>
          <a:p>
            <a:r>
              <a:rPr lang="en-US" sz="3600" b="1" dirty="0"/>
              <a:t>To WIN, have entire team sit down</a:t>
            </a:r>
          </a:p>
          <a:p>
            <a:endParaRPr lang="en-US" sz="3600" b="1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9928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0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2271</Words>
  <Application>Microsoft Macintosh PowerPoint</Application>
  <PresentationFormat>Widescreen</PresentationFormat>
  <Paragraphs>404</Paragraphs>
  <Slides>54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9" baseType="lpstr">
      <vt:lpstr>Calibri</vt:lpstr>
      <vt:lpstr>Calibri Light</vt:lpstr>
      <vt:lpstr>Mangal</vt:lpstr>
      <vt:lpstr>Arial</vt:lpstr>
      <vt:lpstr>Office Theme</vt:lpstr>
      <vt:lpstr>BAZINGA!  Semester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Bazinga! RULES </vt:lpstr>
      <vt:lpstr>OTHER RULES</vt:lpstr>
      <vt:lpstr>HTN/Circulation</vt:lpstr>
      <vt:lpstr>HTN/Circulation</vt:lpstr>
      <vt:lpstr>HTN/Circulation</vt:lpstr>
      <vt:lpstr>Valve/DVT</vt:lpstr>
      <vt:lpstr>DVT/Valve</vt:lpstr>
      <vt:lpstr>Valve/DVT</vt:lpstr>
      <vt:lpstr>PowerPoint Presentation</vt:lpstr>
      <vt:lpstr>DVT/Valve</vt:lpstr>
      <vt:lpstr>Week 13: Esophagus/Stomach</vt:lpstr>
      <vt:lpstr>Week 13: Esophagus/Stomach</vt:lpstr>
      <vt:lpstr>Week 13: Esophagus/Stomach</vt:lpstr>
      <vt:lpstr>Liver/Biliary/Pancreas</vt:lpstr>
      <vt:lpstr>Liver/Biliary/Pancreas</vt:lpstr>
      <vt:lpstr>Liver/Biliary/Pancreas</vt:lpstr>
      <vt:lpstr>SI/LI/Rectum</vt:lpstr>
      <vt:lpstr>SI/LI/Rectum</vt:lpstr>
      <vt:lpstr>SI/LI/Rectum</vt:lpstr>
      <vt:lpstr>SI/LI/Rectum</vt:lpstr>
      <vt:lpstr>SI/LI/Rectum</vt:lpstr>
      <vt:lpstr>SI/LI/Rectum</vt:lpstr>
      <vt:lpstr>SI/LI/Rectum</vt:lpstr>
      <vt:lpstr>SI/LI/Rectum</vt:lpstr>
      <vt:lpstr>Renal/Dialysis/HUS</vt:lpstr>
      <vt:lpstr>Renal/Dialysis/HUS</vt:lpstr>
      <vt:lpstr>Renal/Dialysis/HUS</vt:lpstr>
      <vt:lpstr>Renal/Dialysis/HUS</vt:lpstr>
      <vt:lpstr>Renal/Dialysis/HUS</vt:lpstr>
      <vt:lpstr>Syncope/Dysrhythmias</vt:lpstr>
      <vt:lpstr>Syncope/Dysrhythmias</vt:lpstr>
      <vt:lpstr>Syncope/Dysrhythmias</vt:lpstr>
      <vt:lpstr>Syncope/Dysrhythmias</vt:lpstr>
      <vt:lpstr>Syncope/Dysrhythmias</vt:lpstr>
      <vt:lpstr>CP/HF/ACS</vt:lpstr>
      <vt:lpstr>CP/HF/ACS</vt:lpstr>
      <vt:lpstr>CP/HF/ACS</vt:lpstr>
      <vt:lpstr>CP/HF/ACS</vt:lpstr>
      <vt:lpstr>CP/HF/ACS</vt:lpstr>
      <vt:lpstr>HTN emergency: NAME BP goal AND drug</vt:lpstr>
      <vt:lpstr>HTN emergency: NAME BP goal AND drug</vt:lpstr>
      <vt:lpstr>Dissexion</vt:lpstr>
      <vt:lpstr>GU</vt:lpstr>
      <vt:lpstr>GU</vt:lpstr>
      <vt:lpstr>GU</vt:lpstr>
      <vt:lpstr>GU</vt:lpstr>
      <vt:lpstr>GU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Semester Review</dc:title>
  <dc:creator>david burkholder</dc:creator>
  <cp:lastModifiedBy>david burkholder</cp:lastModifiedBy>
  <cp:revision>90</cp:revision>
  <dcterms:created xsi:type="dcterms:W3CDTF">2018-11-20T15:56:29Z</dcterms:created>
  <dcterms:modified xsi:type="dcterms:W3CDTF">2018-12-06T00:24:48Z</dcterms:modified>
</cp:coreProperties>
</file>